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5.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40"/>
  </p:notesMasterIdLst>
  <p:handoutMasterIdLst>
    <p:handoutMasterId r:id="rId41"/>
  </p:handoutMasterIdLst>
  <p:sldIdLst>
    <p:sldId id="256" r:id="rId2"/>
    <p:sldId id="262" r:id="rId3"/>
    <p:sldId id="263" r:id="rId4"/>
    <p:sldId id="305" r:id="rId5"/>
    <p:sldId id="306" r:id="rId6"/>
    <p:sldId id="307" r:id="rId7"/>
    <p:sldId id="276" r:id="rId8"/>
    <p:sldId id="277" r:id="rId9"/>
    <p:sldId id="278" r:id="rId10"/>
    <p:sldId id="267" r:id="rId11"/>
    <p:sldId id="280" r:id="rId12"/>
    <p:sldId id="322" r:id="rId13"/>
    <p:sldId id="266" r:id="rId14"/>
    <p:sldId id="308" r:id="rId15"/>
    <p:sldId id="323" r:id="rId16"/>
    <p:sldId id="309" r:id="rId17"/>
    <p:sldId id="286" r:id="rId18"/>
    <p:sldId id="285" r:id="rId19"/>
    <p:sldId id="324" r:id="rId20"/>
    <p:sldId id="318" r:id="rId21"/>
    <p:sldId id="319" r:id="rId22"/>
    <p:sldId id="325" r:id="rId23"/>
    <p:sldId id="326" r:id="rId24"/>
    <p:sldId id="311" r:id="rId25"/>
    <p:sldId id="288" r:id="rId26"/>
    <p:sldId id="312" r:id="rId27"/>
    <p:sldId id="304" r:id="rId28"/>
    <p:sldId id="265" r:id="rId29"/>
    <p:sldId id="293" r:id="rId30"/>
    <p:sldId id="313" r:id="rId31"/>
    <p:sldId id="314" r:id="rId32"/>
    <p:sldId id="315" r:id="rId33"/>
    <p:sldId id="316" r:id="rId34"/>
    <p:sldId id="317" r:id="rId35"/>
    <p:sldId id="298" r:id="rId36"/>
    <p:sldId id="297" r:id="rId37"/>
    <p:sldId id="320" r:id="rId38"/>
    <p:sldId id="261" r:id="rId39"/>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CC00"/>
    <a:srgbClr val="FFCC99"/>
    <a:srgbClr val="F7974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3142" autoAdjust="0"/>
    <p:restoredTop sz="83134" autoAdjust="0"/>
  </p:normalViewPr>
  <p:slideViewPr>
    <p:cSldViewPr>
      <p:cViewPr>
        <p:scale>
          <a:sx n="66" d="100"/>
          <a:sy n="66" d="100"/>
        </p:scale>
        <p:origin x="-2088" y="-9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35" Type="http://schemas.openxmlformats.org/officeDocument/2006/relationships/slide" Target="slides/slide34.xml"/><Relationship Id="rId31" Type="http://schemas.openxmlformats.org/officeDocument/2006/relationships/slide" Target="slides/slide30.xml"/><Relationship Id="rId34" Type="http://schemas.openxmlformats.org/officeDocument/2006/relationships/slide" Target="slides/slide33.xml"/><Relationship Id="rId39" Type="http://schemas.openxmlformats.org/officeDocument/2006/relationships/slide" Target="slides/slide38.xml"/><Relationship Id="rId40" Type="http://schemas.openxmlformats.org/officeDocument/2006/relationships/notesMaster" Target="notesMasters/notesMaster1.xml"/><Relationship Id="rId7" Type="http://schemas.openxmlformats.org/officeDocument/2006/relationships/slide" Target="slides/slide6.xml"/><Relationship Id="rId36" Type="http://schemas.openxmlformats.org/officeDocument/2006/relationships/slide" Target="slides/slide35.xml"/><Relationship Id="rId43" Type="http://schemas.openxmlformats.org/officeDocument/2006/relationships/presProps" Target="pres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theme" Target="theme/theme1.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42" Type="http://schemas.openxmlformats.org/officeDocument/2006/relationships/printerSettings" Target="printerSettings/printerSettings1.bin"/><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44" Type="http://schemas.openxmlformats.org/officeDocument/2006/relationships/viewProps" Target="viewProps.xml"/><Relationship Id="rId4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645"/>
          </a:xfrm>
          <a:prstGeom prst="rect">
            <a:avLst/>
          </a:prstGeom>
        </p:spPr>
        <p:txBody>
          <a:bodyPr vert="horz" lIns="92382" tIns="46191" rIns="92382" bIns="46191" rtlCol="0"/>
          <a:lstStyle>
            <a:lvl1pPr algn="r">
              <a:defRPr sz="1200"/>
            </a:lvl1pPr>
          </a:lstStyle>
          <a:p>
            <a:fld id="{F0D3DF04-676A-3B4A-8E21-0E0D23A8ACDC}" type="datetimeFigureOut">
              <a:rPr lang="en-US" smtClean="0"/>
              <a:pPr/>
              <a:t>8/21/09</a:t>
            </a:fld>
            <a:endParaRPr lang="en-US"/>
          </a:p>
        </p:txBody>
      </p:sp>
      <p:sp>
        <p:nvSpPr>
          <p:cNvPr id="4" name="Footer Placeholder 3"/>
          <p:cNvSpPr>
            <a:spLocks noGrp="1"/>
          </p:cNvSpPr>
          <p:nvPr>
            <p:ph type="ftr" sz="quarter" idx="2"/>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69653"/>
            <a:ext cx="3004820" cy="461645"/>
          </a:xfrm>
          <a:prstGeom prst="rect">
            <a:avLst/>
          </a:prstGeom>
        </p:spPr>
        <p:txBody>
          <a:bodyPr vert="horz" lIns="92382" tIns="46191" rIns="92382" bIns="46191" rtlCol="0" anchor="b"/>
          <a:lstStyle>
            <a:lvl1pPr algn="r">
              <a:defRPr sz="1200"/>
            </a:lvl1pPr>
          </a:lstStyle>
          <a:p>
            <a:fld id="{892D9408-BCC9-364D-BA0C-C78C12C7238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7425A49E-6614-4245-B7AB-3E6C1D9ED046}" type="datetimeFigureOut">
              <a:rPr lang="en-US" smtClean="0"/>
              <a:pPr/>
              <a:t>8/21/09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8CD855AA-5545-144E-9824-D467CA428AD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4" Type="http://schemas.openxmlformats.org/officeDocument/2006/relationships/hyperlink" Target="http://www.techsmith.com/camtasia/enhance.asp" TargetMode="External"/><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www.techsmith.com/camtasia/record.asp" TargetMode="External"/><Relationship Id="rId5" Type="http://schemas.openxmlformats.org/officeDocument/2006/relationships/hyperlink" Target="http://www.techsmith.com/camtasia/publish.asp"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3" Type="http://schemas.openxmlformats.org/officeDocument/2006/relationships/hyperlink" Target="http://earth.google.com/" TargetMode="Externa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TechSmith’s research and development</a:t>
            </a:r>
            <a:r>
              <a:rPr lang="en-US" baseline="0" dirty="0" smtClean="0"/>
              <a:t> efforts focus on brining products to market ahead of the curve.  We have been breaking the boundaries of sharing information visually.  </a:t>
            </a:r>
          </a:p>
          <a:p>
            <a:endParaRPr lang="en-US" baseline="0" dirty="0" smtClean="0"/>
          </a:p>
          <a:p>
            <a:r>
              <a:rPr lang="en-US" baseline="0" dirty="0" smtClean="0"/>
              <a:t>We have introduced 5 brand new products to the market in the past 6 years.</a:t>
            </a:r>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http://www.techsmith.com/morae/casestudy/missouriuniversity.asp </a:t>
            </a:r>
          </a:p>
          <a:p>
            <a:endParaRPr lang="en-US" dirty="0" smtClean="0"/>
          </a:p>
          <a:p>
            <a:r>
              <a:rPr lang="en-US" dirty="0" smtClean="0"/>
              <a:t>In 2004, the IE Lab purchased Morae by TechSmith. MU found Morae to be the ideal way to integrate usability testing into the IE Lab and into their design and development processes for Websites, software applications and grant-based research projects.</a:t>
            </a:r>
          </a:p>
          <a:p>
            <a:endParaRPr lang="en-US" dirty="0" smtClean="0"/>
          </a:p>
          <a:p>
            <a:r>
              <a:rPr lang="en-US" dirty="0" smtClean="0"/>
              <a:t>Shortly after having Morae installed in the IE Lab, MU began building a new undergraduate admissions Website with the goal of providing prospective students, transfer students, international students, and parents a glimpse into the </a:t>
            </a:r>
            <a:r>
              <a:rPr lang="en-US" dirty="0" err="1" smtClean="0"/>
              <a:t>Mizzou</a:t>
            </a:r>
            <a:r>
              <a:rPr lang="en-US" dirty="0" smtClean="0"/>
              <a:t> experience. In a 2006 report by the Pew Internet &amp; American Life Project, an increase of over 40 percent, accounting for some 17 million people said the Internet played a major role in helping them decide on a college or school for themselves or their children. Internal university research also supported these finding.</a:t>
            </a:r>
          </a:p>
          <a:p>
            <a:endParaRPr lang="en-US" dirty="0" smtClean="0"/>
          </a:p>
          <a:p>
            <a:r>
              <a:rPr lang="en-US" dirty="0" smtClean="0"/>
              <a:t>Prior to launching the new Web site, approximately 40 percent of applications were received online and 60 percent were traditional paper applications. Following the launch of the site, 68 percent of applications are received online and paper applications have fallen to 32 percent.</a:t>
            </a:r>
          </a:p>
          <a:p>
            <a:endParaRPr lang="en-US" b="1" dirty="0" smtClean="0"/>
          </a:p>
          <a:p>
            <a:r>
              <a:rPr lang="en-US" dirty="0" smtClean="0"/>
              <a:t>In addition, the admissions department is seeing a broader geographic diversity in applications, including many from locations not targeted by the print recruitment materials. There has been an increase of 70 percent in applications from California alone.</a:t>
            </a:r>
          </a:p>
          <a:p>
            <a:endParaRPr lang="en-US" dirty="0" smtClean="0"/>
          </a:p>
          <a:p>
            <a:r>
              <a:rPr lang="en-US" dirty="0" smtClean="0"/>
              <a:t>By adding the new online "Meet Your Admissions Rep" section, students and parents are able to put a face and a name with their admissions representative, providing faster, more informative, and more personalized service. And instead of calling a general contact number, students are able to email their representative directly.</a:t>
            </a:r>
          </a:p>
          <a:p>
            <a:endParaRPr lang="en-US" dirty="0" smtClean="0"/>
          </a:p>
          <a:p>
            <a:r>
              <a:rPr lang="en-US" dirty="0" smtClean="0"/>
              <a:t>By using Morae the team was able to quickly integrate the necessary changes from the beta usability testing into the final build which helped to launch the site on-time and within budget. The undergraduate online admissions Web site has received rave reviews from staff, administrators, and most importantly, the recruiting department. The site also received an award from the Council for the Advancement and Support of Education.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Capture anything you see on the screen. Edit and combine those captures. Share them via your favorite applications. Organize and find them again later. The more you use </a:t>
            </a:r>
            <a:r>
              <a:rPr lang="en-US" dirty="0" err="1" smtClean="0"/>
              <a:t>Snagit</a:t>
            </a:r>
            <a:r>
              <a:rPr lang="en-US" dirty="0" smtClean="0"/>
              <a:t>, the more ways you'll find to use it! </a:t>
            </a:r>
          </a:p>
          <a:p>
            <a:pPr defTabSz="461909">
              <a:defRPr/>
            </a:pPr>
            <a:endParaRPr lang="en-US" dirty="0" smtClean="0"/>
          </a:p>
          <a:p>
            <a:pPr defTabSz="461909">
              <a:defRPr/>
            </a:pPr>
            <a:r>
              <a:rPr lang="en-US" dirty="0" smtClean="0"/>
              <a:t>Capture</a:t>
            </a:r>
          </a:p>
          <a:p>
            <a:pPr defTabSz="461909">
              <a:defRPr/>
            </a:pPr>
            <a:r>
              <a:rPr lang="en-US" dirty="0" smtClean="0"/>
              <a:t>Don't waste time cropping your captures. Snag exactly what you need, with just a click.  Profiles make it easy. </a:t>
            </a:r>
            <a:r>
              <a:rPr lang="en-US" dirty="0" err="1" smtClean="0"/>
              <a:t>Snagit</a:t>
            </a:r>
            <a:r>
              <a:rPr lang="en-US" dirty="0" smtClean="0"/>
              <a:t> comes with eleven preset buttons that make screen capture a cinch! Capture a region of your screen, text from a window, the contents of a tall page that scrolls, all the images on a Web page, you get the idea.</a:t>
            </a:r>
          </a:p>
          <a:p>
            <a:pPr defTabSz="461909">
              <a:defRPr/>
            </a:pPr>
            <a:endParaRPr lang="en-US" dirty="0" smtClean="0"/>
          </a:p>
          <a:p>
            <a:pPr defTabSz="461909">
              <a:defRPr/>
            </a:pPr>
            <a:r>
              <a:rPr lang="en-US" dirty="0" smtClean="0"/>
              <a:t>Edit</a:t>
            </a:r>
          </a:p>
          <a:p>
            <a:pPr defTabSz="461909">
              <a:defRPr/>
            </a:pPr>
            <a:r>
              <a:rPr lang="en-US" dirty="0" smtClean="0"/>
              <a:t>You don't need a million confusing options, you need the right tools at the right time. Unlike expensive, complex image editor software, </a:t>
            </a:r>
            <a:r>
              <a:rPr lang="en-US" dirty="0" err="1" smtClean="0"/>
              <a:t>Snagit</a:t>
            </a:r>
            <a:r>
              <a:rPr lang="en-US" dirty="0" smtClean="0"/>
              <a:t> makes everyday screen capture tasks one-click easy. Edit images using an arrow to direct attention. Add a text callout to explain clearly. Apply ready-made objects from the menus...and your picture is worth 1,000 more words! Make your screenshot pop with a drop shadow. Give it perspective, spotlight an area, or add other nifty effects. Combine multiple images, callouts, shapes, and clip art stamps into a rich and detailed information graphic.</a:t>
            </a:r>
          </a:p>
          <a:p>
            <a:pPr defTabSz="461909">
              <a:defRPr/>
            </a:pPr>
            <a:endParaRPr lang="en-US" dirty="0" smtClean="0"/>
          </a:p>
          <a:p>
            <a:pPr defTabSz="461909">
              <a:defRPr/>
            </a:pPr>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Capture what you see.</a:t>
            </a:r>
          </a:p>
          <a:p>
            <a:r>
              <a:rPr lang="en-US" b="0" dirty="0" smtClean="0"/>
              <a:t>Initiate a capture by clicking Jing's happy, always-ready "sun" icon...or pressing a hotkey of your choice. You can capture a window, pane, or region. </a:t>
            </a:r>
          </a:p>
          <a:p>
            <a:endParaRPr lang="en-US" b="0" dirty="0" smtClean="0"/>
          </a:p>
          <a:p>
            <a:r>
              <a:rPr lang="en-US" b="0" dirty="0" smtClean="0"/>
              <a:t>Make a point.</a:t>
            </a:r>
          </a:p>
          <a:p>
            <a:r>
              <a:rPr lang="en-US" b="0" dirty="0" smtClean="0"/>
              <a:t>Need to emphasize or explain? Mark up your screenshot with a basic text box, arrow, highlight, or rectangle. </a:t>
            </a:r>
          </a:p>
          <a:p>
            <a:endParaRPr lang="en-US" b="0" dirty="0" smtClean="0"/>
          </a:p>
          <a:p>
            <a:r>
              <a:rPr lang="en-US" b="0" dirty="0" smtClean="0"/>
              <a:t>Share instantly.</a:t>
            </a:r>
          </a:p>
          <a:p>
            <a:r>
              <a:rPr lang="en-US" b="0" dirty="0" smtClean="0"/>
              <a:t>Just tell Jing where to send the screenshot and—BAM!—it's there and ready to share. When you send to a destination like Screencast.com or </a:t>
            </a:r>
            <a:r>
              <a:rPr lang="en-US" b="0" dirty="0" err="1" smtClean="0"/>
              <a:t>Flickr</a:t>
            </a:r>
            <a:r>
              <a:rPr lang="en-US" b="0" dirty="0" smtClean="0"/>
              <a:t>, Jing even places a hyperlink on your clipboard. </a:t>
            </a:r>
          </a:p>
          <a:p>
            <a:endParaRPr lang="en-US" b="0" dirty="0" smtClean="0"/>
          </a:p>
          <a:p>
            <a:r>
              <a:rPr lang="en-US" b="0" dirty="0" smtClean="0"/>
              <a:t>No need to wait.</a:t>
            </a:r>
          </a:p>
          <a:p>
            <a:r>
              <a:rPr lang="en-US" b="0" dirty="0" smtClean="0"/>
              <a:t>Simply paste </a:t>
            </a:r>
            <a:r>
              <a:rPr lang="en-US" b="0" baseline="-25000" dirty="0" smtClean="0"/>
              <a:t>(CTRL-V or Command-V)</a:t>
            </a:r>
            <a:r>
              <a:rPr lang="en-US" b="0" dirty="0" smtClean="0"/>
              <a:t> the link into an IM chat, email, forum post, Twitter, anywhere...and when the person clicks it they see your freshly-uploaded screenshot. Like magic.</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People don’t want a long, drawn-out explanation. They want to </a:t>
            </a:r>
            <a:r>
              <a:rPr lang="en-US" b="1" dirty="0" smtClean="0"/>
              <a:t>see</a:t>
            </a:r>
            <a:r>
              <a:rPr lang="en-US" dirty="0" smtClean="0"/>
              <a:t> what you’re talking about. With Camtasia Studio, you can record your PC screen and create professional-looking videos that clearly demonstrate a process, a product, or an idea.</a:t>
            </a:r>
          </a:p>
          <a:p>
            <a:endParaRPr lang="en-US" dirty="0" smtClean="0"/>
          </a:p>
          <a:p>
            <a:r>
              <a:rPr lang="en-US" b="1" dirty="0" smtClean="0"/>
              <a:t>The smart, friendly screen recorder and more.</a:t>
            </a:r>
          </a:p>
          <a:p>
            <a:endParaRPr lang="en-US" b="1" dirty="0" smtClean="0"/>
          </a:p>
          <a:p>
            <a:r>
              <a:rPr lang="en-US" dirty="0" smtClean="0"/>
              <a:t>Some call Camtasia Studio the world's smartest screen recording software. Why? Because it adapts to your workflow, not the other way around. Here's how it works:</a:t>
            </a:r>
          </a:p>
          <a:p>
            <a:endParaRPr lang="en-US" b="0" i="0" u="none" dirty="0" smtClean="0"/>
          </a:p>
          <a:p>
            <a:r>
              <a:rPr lang="en-US" b="0" i="0" u="none" dirty="0" smtClean="0">
                <a:hlinkClick r:id="rId3"/>
              </a:rPr>
              <a:t>Record</a:t>
            </a:r>
            <a:r>
              <a:rPr lang="en-US" b="0" i="0" u="none" dirty="0" smtClean="0"/>
              <a:t> whatever you want, right now, at any size. Decide how to use it later. </a:t>
            </a:r>
          </a:p>
          <a:p>
            <a:r>
              <a:rPr lang="en-US" b="0" i="0" u="none" dirty="0" smtClean="0">
                <a:hlinkClick r:id="rId4"/>
              </a:rPr>
              <a:t>Edit and Enhance</a:t>
            </a:r>
            <a:r>
              <a:rPr lang="en-US" b="0" i="0" u="none" dirty="0" smtClean="0"/>
              <a:t> to clarify and amplify your message.</a:t>
            </a:r>
          </a:p>
          <a:p>
            <a:r>
              <a:rPr lang="en-US" b="0" i="0" u="none" dirty="0" smtClean="0">
                <a:hlinkClick r:id="rId5"/>
              </a:rPr>
              <a:t>Share</a:t>
            </a:r>
            <a:r>
              <a:rPr lang="en-US" b="0" i="0" u="none" dirty="0" smtClean="0"/>
              <a:t> your creation anywhere, in multiple formats.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13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1909">
              <a:defRPr/>
            </a:pPr>
            <a:r>
              <a:rPr lang="en-US" dirty="0" smtClean="0"/>
              <a:t>Starting in 2003, </a:t>
            </a:r>
            <a:r>
              <a:rPr lang="en-US" dirty="0" err="1" smtClean="0"/>
              <a:t>Roxio</a:t>
            </a:r>
            <a:r>
              <a:rPr lang="en-US" dirty="0" smtClean="0"/>
              <a:t> began using Camtasia.  Instead of writing more help files that no one would read, </a:t>
            </a:r>
            <a:r>
              <a:rPr lang="en-US" dirty="0" err="1" smtClean="0"/>
              <a:t>Roxio</a:t>
            </a:r>
            <a:r>
              <a:rPr lang="en-US" dirty="0" smtClean="0"/>
              <a:t> began launching a series of a </a:t>
            </a:r>
            <a:r>
              <a:rPr lang="en-US" dirty="0" err="1" smtClean="0"/>
              <a:t>QuickStart</a:t>
            </a:r>
            <a:r>
              <a:rPr lang="en-US" dirty="0" smtClean="0"/>
              <a:t> videos right after the installation of their software.  They found that they could teach people how to create a DVD menu in less than 90 seconds.  And people would actually watch and learn.  </a:t>
            </a:r>
          </a:p>
          <a:p>
            <a:pPr defTabSz="461909">
              <a:defRPr/>
            </a:pPr>
            <a:endParaRPr lang="en-US" dirty="0" smtClean="0"/>
          </a:p>
          <a:p>
            <a:pPr defTabSz="461909">
              <a:defRPr/>
            </a:pPr>
            <a:r>
              <a:rPr lang="en-US" dirty="0" smtClean="0"/>
              <a:t>In one year, they calculated a reduction of 700,000 support calls which reduced their support burden by $20,000,000.  Not bad for a $300 investment in Camtasia.</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Google </a:t>
            </a:r>
            <a:r>
              <a:rPr lang="en-US" dirty="0" err="1" smtClean="0"/>
              <a:t>SketchUp</a:t>
            </a:r>
            <a:r>
              <a:rPr lang="en-US" dirty="0" smtClean="0"/>
              <a:t> 3D modeling software was originally developed by @Last Software, Inc., a small company with a limited training and support budget. </a:t>
            </a:r>
          </a:p>
          <a:p>
            <a:r>
              <a:rPr lang="en-US" dirty="0" err="1" smtClean="0"/>
              <a:t>SketchUp</a:t>
            </a:r>
            <a:r>
              <a:rPr lang="en-US" dirty="0" smtClean="0"/>
              <a:t> was created to put 3D modeling into the hands of the masses. To reach the mainstream, @Last needed to show off the software's unique interface to potential customers and support users who might not be trained architects or designers. </a:t>
            </a:r>
          </a:p>
          <a:p>
            <a:endParaRPr lang="en-US" dirty="0" smtClean="0"/>
          </a:p>
          <a:p>
            <a:r>
              <a:rPr lang="en-US" dirty="0" smtClean="0"/>
              <a:t>With Camtasia Studio, @Last Software was able to turn a traditional cost sink into a profit center! Flash video tutorials created by internal sales and support staff slashed the company's support costs while increasing customer satisfaction.</a:t>
            </a:r>
          </a:p>
          <a:p>
            <a:endParaRPr lang="en-US" dirty="0" smtClean="0"/>
          </a:p>
          <a:p>
            <a:r>
              <a:rPr lang="en-US" dirty="0" smtClean="0"/>
              <a:t>What's more, the company discovered that the Flash video tutorials posted on their Web site brought in new customers! </a:t>
            </a:r>
          </a:p>
          <a:p>
            <a:r>
              <a:rPr lang="en-US" dirty="0" smtClean="0"/>
              <a:t>"Camtasia Studio is an incredibly appealing and powerful solution that we depend on to market our software," said Sara </a:t>
            </a:r>
            <a:r>
              <a:rPr lang="en-US" dirty="0" err="1" smtClean="0"/>
              <a:t>Strebe</a:t>
            </a:r>
            <a:r>
              <a:rPr lang="en-US" dirty="0" smtClean="0"/>
              <a:t>, @Last director of marketing. "</a:t>
            </a:r>
            <a:r>
              <a:rPr lang="en-US" dirty="0" err="1" smtClean="0"/>
              <a:t>SketchUp</a:t>
            </a:r>
            <a:r>
              <a:rPr lang="en-US" dirty="0" smtClean="0"/>
              <a:t> video tutorials are the leading way that customers learn about our product. Our customers have actually told us the </a:t>
            </a:r>
            <a:r>
              <a:rPr lang="en-US" dirty="0" err="1" smtClean="0"/>
              <a:t>SketchUp</a:t>
            </a:r>
            <a:r>
              <a:rPr lang="en-US" dirty="0" smtClean="0"/>
              <a:t> video tutorials are the best experience they've ever had learning software." </a:t>
            </a:r>
          </a:p>
          <a:p>
            <a:endParaRPr lang="en-US" dirty="0" smtClean="0"/>
          </a:p>
          <a:p>
            <a:r>
              <a:rPr lang="en-US" dirty="0" smtClean="0"/>
              <a:t>As a Google product, </a:t>
            </a:r>
            <a:r>
              <a:rPr lang="en-US" dirty="0" err="1" smtClean="0"/>
              <a:t>SketchUp</a:t>
            </a:r>
            <a:r>
              <a:rPr lang="en-US" dirty="0" smtClean="0"/>
              <a:t> is being used today to model entire cities for </a:t>
            </a:r>
            <a:r>
              <a:rPr lang="en-US" dirty="0" smtClean="0">
                <a:hlinkClick r:id="rId3"/>
              </a:rPr>
              <a:t>Google Earth</a:t>
            </a:r>
            <a:r>
              <a:rPr lang="en-US" dirty="0" smtClean="0"/>
              <a:t>. Its creators can feel great about having put 3D modeling into the hands of the masses. And we feel great knowing Camtasia Studio is still the screen recorder behind </a:t>
            </a:r>
            <a:r>
              <a:rPr lang="en-US" dirty="0" err="1" smtClean="0"/>
              <a:t>SketchUp's</a:t>
            </a:r>
            <a:r>
              <a:rPr lang="en-US" dirty="0" smtClean="0"/>
              <a:t> excellent tutorial videos! </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Camtasia Relay provides a streamlined way for anyone and everyone at your organization to record live lectures, presentations and meetings from a Mac or PC. Automatically publish for all to view.  </a:t>
            </a:r>
            <a:r>
              <a:rPr lang="en-US" b="1" dirty="0" smtClean="0"/>
              <a:t>No technical decisions for presenters, all the heavy lifting is done at a central server.</a:t>
            </a:r>
            <a:endParaRPr lang="en-US" dirty="0" smtClean="0"/>
          </a:p>
          <a:p>
            <a:endParaRPr lang="en-US" dirty="0" smtClean="0"/>
          </a:p>
          <a:p>
            <a:r>
              <a:rPr lang="en-US" dirty="0" smtClean="0"/>
              <a:t>Camtasia Relay has two components, recorder and server, which work together seamlessly.</a:t>
            </a:r>
          </a:p>
          <a:p>
            <a:r>
              <a:rPr lang="en-US" b="1" dirty="0" smtClean="0"/>
              <a:t>Recorder</a:t>
            </a:r>
            <a:r>
              <a:rPr lang="en-US" dirty="0" smtClean="0"/>
              <a:t> captures audio, on-screen activity, and keyboard/mouse input, and runs on Mac or PC.</a:t>
            </a:r>
          </a:p>
          <a:p>
            <a:r>
              <a:rPr lang="en-US" b="1" dirty="0" smtClean="0"/>
              <a:t>Server</a:t>
            </a:r>
            <a:r>
              <a:rPr lang="en-US" dirty="0" smtClean="0"/>
              <a:t> handles processing and publishing, and runs on Windows Server 2003.</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Screencast.com is the place to share your high-quality videos, documents, presentations, and images—simply and professionally. We never compress or alter your content...so what you upload is what viewers see. And with four levels of privacy controls, you get to decide who sees what.</a:t>
            </a:r>
          </a:p>
          <a:p>
            <a:endParaRPr lang="en-US" dirty="0"/>
          </a:p>
        </p:txBody>
      </p:sp>
      <p:sp>
        <p:nvSpPr>
          <p:cNvPr id="4" name="Slide Number Placeholder 3"/>
          <p:cNvSpPr>
            <a:spLocks noGrp="1"/>
          </p:cNvSpPr>
          <p:nvPr>
            <p:ph type="sldNum" sz="quarter" idx="10"/>
          </p:nvPr>
        </p:nvSpPr>
        <p:spPr/>
        <p:txBody>
          <a:bodyPr/>
          <a:lstStyle/>
          <a:p>
            <a:fld id="{8CD855AA-5545-144E-9824-D467CA428AD3}" type="slidenum">
              <a:rPr lang="en-US" smtClean="0"/>
              <a:pPr/>
              <a:t>28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Use Morae to record exactly what customers do and say, discover patterns in the data, key in on significant moments, and build a compelling case for how to improve the customer experience. </a:t>
            </a:r>
          </a:p>
          <a:p>
            <a:endParaRPr lang="en-US" dirty="0" smtClean="0"/>
          </a:p>
          <a:p>
            <a:r>
              <a:rPr lang="en-US" dirty="0" smtClean="0"/>
              <a:t>From usability testing to focus groups and beyond, Morae helps you transform designs and marketing to make things people love. Maybe that’s why so many are using it today.</a:t>
            </a:r>
          </a:p>
          <a:p>
            <a:endParaRPr lang="en-US" dirty="0" smtClean="0"/>
          </a:p>
          <a:p>
            <a:r>
              <a:rPr lang="en-US" b="1" dirty="0" smtClean="0"/>
              <a:t>Morae captures the total customer experience</a:t>
            </a:r>
          </a:p>
          <a:p>
            <a:r>
              <a:rPr lang="en-US" b="1" dirty="0" smtClean="0"/>
              <a:t>Screen video - </a:t>
            </a:r>
            <a:r>
              <a:rPr lang="en-US" dirty="0" smtClean="0"/>
              <a:t>Any activity taking place on the participant’s screen(s). </a:t>
            </a:r>
          </a:p>
          <a:p>
            <a:r>
              <a:rPr lang="en-US" b="1" dirty="0" smtClean="0"/>
              <a:t>Camera video - </a:t>
            </a:r>
            <a:r>
              <a:rPr lang="en-US" dirty="0" smtClean="0"/>
              <a:t>Facial expressions and </a:t>
            </a:r>
            <a:r>
              <a:rPr lang="en-US" dirty="0" err="1" smtClean="0"/>
              <a:t>nonverbals</a:t>
            </a:r>
            <a:r>
              <a:rPr lang="en-US" dirty="0" smtClean="0"/>
              <a:t>. Interaction with physical objects.</a:t>
            </a:r>
          </a:p>
          <a:p>
            <a:r>
              <a:rPr lang="en-US" b="1" dirty="0" smtClean="0"/>
              <a:t>Screen text - </a:t>
            </a:r>
            <a:r>
              <a:rPr lang="en-US" dirty="0" smtClean="0"/>
              <a:t>All text appearing on the screen during recording. </a:t>
            </a:r>
          </a:p>
          <a:p>
            <a:r>
              <a:rPr lang="en-US" b="1" dirty="0" smtClean="0"/>
              <a:t>Window events - </a:t>
            </a:r>
            <a:r>
              <a:rPr lang="en-US" dirty="0" smtClean="0"/>
              <a:t>When a window or dialog gets focus, is opened, closed, or resized. </a:t>
            </a:r>
          </a:p>
          <a:p>
            <a:r>
              <a:rPr lang="en-US" b="1" dirty="0" smtClean="0"/>
              <a:t>Audio - </a:t>
            </a:r>
            <a:r>
              <a:rPr lang="en-US" dirty="0" smtClean="0"/>
              <a:t>Voice captured with a microphone or video camera. </a:t>
            </a:r>
          </a:p>
          <a:p>
            <a:r>
              <a:rPr lang="en-US" b="1" dirty="0" smtClean="0"/>
              <a:t>Observer input - </a:t>
            </a:r>
            <a:r>
              <a:rPr lang="en-US" dirty="0" smtClean="0"/>
              <a:t>Markers and notes entered by observers.</a:t>
            </a:r>
          </a:p>
          <a:p>
            <a:r>
              <a:rPr lang="en-US" b="1" dirty="0" smtClean="0"/>
              <a:t>Mouse clicks - </a:t>
            </a:r>
            <a:r>
              <a:rPr lang="en-US" dirty="0" smtClean="0"/>
              <a:t>Tracks left, right, middle, single-, double-clicks...and more!</a:t>
            </a:r>
          </a:p>
          <a:p>
            <a:r>
              <a:rPr lang="en-US" b="1" dirty="0" smtClean="0"/>
              <a:t>Keyboard activity - </a:t>
            </a:r>
            <a:r>
              <a:rPr lang="en-US" dirty="0" smtClean="0"/>
              <a:t>Every keystroke the user makes. </a:t>
            </a:r>
          </a:p>
          <a:p>
            <a:r>
              <a:rPr lang="en-US" b="1" dirty="0" smtClean="0"/>
              <a:t>Webpage changes - </a:t>
            </a:r>
            <a:r>
              <a:rPr lang="en-US" dirty="0" smtClean="0"/>
              <a:t>Browser events such as when and where a user navigates between </a:t>
            </a:r>
            <a:r>
              <a:rPr lang="en-US" dirty="0" err="1" smtClean="0"/>
              <a:t>webpages</a:t>
            </a:r>
            <a:r>
              <a:rPr lang="en-US" dirty="0" smtClean="0"/>
              <a:t>. </a:t>
            </a:r>
          </a:p>
          <a:p>
            <a:r>
              <a:rPr lang="en-US" b="1" dirty="0" smtClean="0"/>
              <a:t>Survey responses - </a:t>
            </a:r>
            <a:r>
              <a:rPr lang="en-US" dirty="0" smtClean="0"/>
              <a:t>Multiple choice, choose one, rating scale, or open-ended.</a:t>
            </a:r>
          </a:p>
        </p:txBody>
      </p:sp>
      <p:sp>
        <p:nvSpPr>
          <p:cNvPr id="4" name="Slide Number Placeholder 3"/>
          <p:cNvSpPr>
            <a:spLocks noGrp="1"/>
          </p:cNvSpPr>
          <p:nvPr>
            <p:ph type="sldNum" sz="quarter" idx="10"/>
          </p:nvPr>
        </p:nvSpPr>
        <p:spPr/>
        <p:txBody>
          <a:bodyPr/>
          <a:lstStyle/>
          <a:p>
            <a:fld id="{8CD855AA-5545-144E-9824-D467CA428AD3}"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3"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8" name="Picture 7" descr="SnagIT_INTRO.tif"/>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152400" y="2895600"/>
            <a:ext cx="7772400" cy="1133280"/>
          </a:xfrm>
        </p:spPr>
        <p:txBody>
          <a:bodyPr/>
          <a:lstStyle>
            <a:lvl1pPr algn="l">
              <a:defRPr>
                <a:solidFill>
                  <a:schemeClr val="tx1">
                    <a:lumMod val="75000"/>
                    <a:lumOff val="25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52400" y="4028880"/>
            <a:ext cx="6400800" cy="609600"/>
          </a:xfrm>
        </p:spPr>
        <p:txBody>
          <a:bodyPr>
            <a:normAutofit/>
          </a:bodyPr>
          <a:lstStyle>
            <a:lvl1pPr marL="0" indent="0" algn="l">
              <a:buNone/>
              <a:defRPr sz="24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6" name="Picture 5" descr="TechSmith.png"/>
          <p:cNvPicPr>
            <a:picLocks noChangeAspect="1"/>
          </p:cNvPicPr>
          <p:nvPr userDrawn="1"/>
        </p:nvPicPr>
        <p:blipFill>
          <a:blip r:embed="rId3"/>
          <a:stretch>
            <a:fillRect/>
          </a:stretch>
        </p:blipFill>
        <p:spPr>
          <a:xfrm>
            <a:off x="7620000" y="6477000"/>
            <a:ext cx="1376363" cy="2286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8"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9"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356350"/>
            <a:ext cx="762000" cy="365125"/>
          </a:xfrm>
          <a:prstGeom prst="rect">
            <a:avLst/>
          </a:prstGeom>
        </p:spPr>
        <p:txBody>
          <a:bodyPr/>
          <a:lstStyle/>
          <a:p>
            <a:fld id="{05428A56-6205-45E7-8D03-A3BE19A48494}" type="datetimeFigureOut">
              <a:rPr lang="en-US" smtClean="0"/>
              <a:pPr/>
              <a:t>8/21/09</a:t>
            </a:fld>
            <a:endParaRPr lang="en-US"/>
          </a:p>
        </p:txBody>
      </p:sp>
      <p:sp>
        <p:nvSpPr>
          <p:cNvPr id="5" name="Footer Placeholder 4"/>
          <p:cNvSpPr>
            <a:spLocks noGrp="1"/>
          </p:cNvSpPr>
          <p:nvPr>
            <p:ph type="ftr" sz="quarter" idx="11"/>
          </p:nvPr>
        </p:nvSpPr>
        <p:spPr>
          <a:xfrm>
            <a:off x="1371600" y="6356350"/>
            <a:ext cx="22860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3810000" y="6356350"/>
            <a:ext cx="838200" cy="365125"/>
          </a:xfrm>
          <a:prstGeom prst="rect">
            <a:avLst/>
          </a:prstGeom>
        </p:spPr>
        <p:txBody>
          <a:bodyPr/>
          <a:lstStyle/>
          <a:p>
            <a:fld id="{EC39C235-D143-49F9-868F-053E1DEA8A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dirty="0"/>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11" name="Footer Placeholder 4"/>
          <p:cNvSpPr>
            <a:spLocks noGrp="1"/>
          </p:cNvSpPr>
          <p:nvPr>
            <p:ph type="ftr" sz="quarter" idx="11"/>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2" name="Slide Number Placeholder 5"/>
          <p:cNvSpPr>
            <a:spLocks noGrp="1"/>
          </p:cNvSpPr>
          <p:nvPr>
            <p:ph type="sldNum" sz="quarter" idx="12"/>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7"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8"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6"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7"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3"/>
          <p:cNvSpPr>
            <a:spLocks noGrp="1"/>
          </p:cNvSpPr>
          <p:nvPr>
            <p:ph type="dt" sz="half" idx="10"/>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8"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9"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2.pn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image" Target="../media/image1.png"/><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pic>
        <p:nvPicPr>
          <p:cNvPr id="12" name="Picture 11" descr="SnagIT_PPT_BKGD.tif"/>
          <p:cNvPicPr>
            <a:picLocks noChangeAspect="1"/>
          </p:cNvPicPr>
          <p:nvPr/>
        </p:nvPicPr>
        <p:blipFill>
          <a:blip r:embed="rId12"/>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356350"/>
            <a:ext cx="762000" cy="365125"/>
          </a:xfrm>
          <a:prstGeom prst="rect">
            <a:avLst/>
          </a:prstGeom>
        </p:spPr>
        <p:txBody>
          <a:bodyPr/>
          <a:lstStyle>
            <a:lvl1pPr>
              <a:defRPr sz="1000">
                <a:latin typeface="Helvetica LT Std Light" pitchFamily="34" charset="0"/>
              </a:defRPr>
            </a:lvl1pPr>
          </a:lstStyle>
          <a:p>
            <a:fld id="{05428A56-6205-45E7-8D03-A3BE19A48494}" type="datetimeFigureOut">
              <a:rPr lang="en-US" smtClean="0"/>
              <a:pPr/>
              <a:t>8/21/09</a:t>
            </a:fld>
            <a:endParaRPr lang="en-US"/>
          </a:p>
        </p:txBody>
      </p:sp>
      <p:sp>
        <p:nvSpPr>
          <p:cNvPr id="9" name="Footer Placeholder 4"/>
          <p:cNvSpPr>
            <a:spLocks noGrp="1"/>
          </p:cNvSpPr>
          <p:nvPr>
            <p:ph type="ftr" sz="quarter" idx="3"/>
          </p:nvPr>
        </p:nvSpPr>
        <p:spPr>
          <a:xfrm>
            <a:off x="1371600" y="6356350"/>
            <a:ext cx="2286000" cy="365125"/>
          </a:xfrm>
          <a:prstGeom prst="rect">
            <a:avLst/>
          </a:prstGeom>
        </p:spPr>
        <p:txBody>
          <a:bodyPr/>
          <a:lstStyle>
            <a:lvl1pPr>
              <a:defRPr sz="1000">
                <a:latin typeface="Helvetica LT Std Light" pitchFamily="34" charset="0"/>
              </a:defRPr>
            </a:lvl1pPr>
          </a:lstStyle>
          <a:p>
            <a:endParaRPr lang="en-US" dirty="0"/>
          </a:p>
        </p:txBody>
      </p:sp>
      <p:sp>
        <p:nvSpPr>
          <p:cNvPr id="10" name="Slide Number Placeholder 5"/>
          <p:cNvSpPr>
            <a:spLocks noGrp="1"/>
          </p:cNvSpPr>
          <p:nvPr>
            <p:ph type="sldNum" sz="quarter" idx="4"/>
          </p:nvPr>
        </p:nvSpPr>
        <p:spPr>
          <a:xfrm>
            <a:off x="3810000" y="6356350"/>
            <a:ext cx="838200" cy="365125"/>
          </a:xfrm>
          <a:prstGeom prst="rect">
            <a:avLst/>
          </a:prstGeom>
        </p:spPr>
        <p:txBody>
          <a:bodyPr/>
          <a:lstStyle>
            <a:lvl1pPr>
              <a:defRPr sz="1000">
                <a:latin typeface="Helvetica LT Std Light" pitchFamily="34" charset="0"/>
              </a:defRPr>
            </a:lvl1pPr>
          </a:lstStyle>
          <a:p>
            <a:fld id="{EC39C235-D143-49F9-868F-053E1DEA8A0D}" type="slidenum">
              <a:rPr lang="en-US" smtClean="0"/>
              <a:pPr/>
              <a:t>‹#›</a:t>
            </a:fld>
            <a:endParaRPr lang="en-US"/>
          </a:p>
        </p:txBody>
      </p:sp>
      <p:pic>
        <p:nvPicPr>
          <p:cNvPr id="11" name="Picture 10" descr="TechSmith.png"/>
          <p:cNvPicPr>
            <a:picLocks noChangeAspect="1"/>
          </p:cNvPicPr>
          <p:nvPr/>
        </p:nvPicPr>
        <p:blipFill>
          <a:blip r:embed="rId13"/>
          <a:stretch>
            <a:fillRect/>
          </a:stretch>
        </p:blipFill>
        <p:spPr>
          <a:xfrm>
            <a:off x="7620000" y="6477000"/>
            <a:ext cx="1376363" cy="2286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ctr" defTabSz="914400" rtl="0" eaLnBrk="1" latinLnBrk="0" hangingPunct="1">
        <a:spcBef>
          <a:spcPct val="0"/>
        </a:spcBef>
        <a:buNone/>
        <a:defRPr sz="4400" kern="1200">
          <a:solidFill>
            <a:schemeClr val="tx1">
              <a:lumMod val="75000"/>
              <a:lumOff val="25000"/>
            </a:schemeClr>
          </a:solidFill>
          <a:latin typeface="HelveticaNeueLT Std L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HelveticaNeueLT Std L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75000"/>
              <a:lumOff val="25000"/>
            </a:schemeClr>
          </a:solidFill>
          <a:latin typeface="HelveticaNeueLT Std L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HelveticaNeueLT Std L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HelveticaNeueLT Std L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HelveticaNeueLT Std L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image" Target="../media/image22.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0.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image" Target="../media/image26.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 Id="rId5" Type="http://schemas.openxmlformats.org/officeDocument/2006/relationships/image" Target="../media/image22.png"/></Relationships>
</file>

<file path=ppt/slides/_rels/slide13.xml.rels><?xml version="1.0" encoding="UTF-8" standalone="yes"?>
<Relationships xmlns="http://schemas.openxmlformats.org/package/2006/relationships"><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7.png"/><Relationship Id="rId5"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3"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 Id="rId5"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4" Type="http://schemas.openxmlformats.org/officeDocument/2006/relationships/image" Target="../media/image5.png"/><Relationship Id="rId5" Type="http://schemas.openxmlformats.org/officeDocument/2006/relationships/image" Target="../media/image6.png"/><Relationship Id="rId7"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xml"/><Relationship Id="rId9" Type="http://schemas.openxmlformats.org/officeDocument/2006/relationships/image" Target="../media/image10.png"/><Relationship Id="rId3" Type="http://schemas.openxmlformats.org/officeDocument/2006/relationships/image" Target="../media/image4.png"/><Relationship Id="rId6"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2.png"/><Relationship Id="rId5" Type="http://schemas.openxmlformats.org/officeDocument/2006/relationships/image" Target="../media/image14.png"/></Relationships>
</file>

<file path=ppt/slides/_rels/slide21.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4.png"/><Relationship Id="rId5" Type="http://schemas.openxmlformats.org/officeDocument/2006/relationships/image" Target="../media/image14.png"/></Relationships>
</file>

<file path=ppt/slides/_rels/slide22.xml.rels><?xml version="1.0" encoding="UTF-8" standalone="yes"?>
<Relationships xmlns="http://schemas.openxmlformats.org/package/2006/relationships"><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 Id="rId5"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3"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9.png"/><Relationship Id="rId5"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image" Target="../media/image12.png"/><Relationship Id="rId5" Type="http://schemas.openxmlformats.org/officeDocument/2006/relationships/image" Target="../media/image13.png"/><Relationship Id="rId7"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png"/><Relationship Id="rId6" Type="http://schemas.openxmlformats.org/officeDocument/2006/relationships/image" Target="../media/image9.png"/></Relationships>
</file>

<file path=ppt/slides/_rels/slide30.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0.png"/><Relationship Id="rId5"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1.png"/></Relationships>
</file>

<file path=ppt/slides/_rels/slide38.xml.rels><?xml version="1.0" encoding="UTF-8" standalone="yes"?>
<Relationships xmlns="http://schemas.openxmlformats.org/package/2006/relationships"><Relationship Id="rId2" Type="http://schemas.openxmlformats.org/officeDocument/2006/relationships/hyperlink" Target="http://www.techsmith.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image" Target="../media/image14.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 Id="rId5"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3"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3667320"/>
            <a:ext cx="7772400" cy="1133280"/>
          </a:xfrm>
        </p:spPr>
        <p:txBody>
          <a:bodyPr/>
          <a:lstStyle/>
          <a:p>
            <a:r>
              <a:rPr lang="en-US" dirty="0" err="1" smtClean="0"/>
              <a:t>TechSmith</a:t>
            </a:r>
            <a:r>
              <a:rPr lang="en-US" dirty="0" smtClean="0"/>
              <a:t> </a:t>
            </a:r>
            <a:endParaRPr lang="en-US" dirty="0"/>
          </a:p>
        </p:txBody>
      </p:sp>
      <p:sp>
        <p:nvSpPr>
          <p:cNvPr id="3" name="Subtitle 2"/>
          <p:cNvSpPr>
            <a:spLocks noGrp="1"/>
          </p:cNvSpPr>
          <p:nvPr>
            <p:ph type="subTitle" idx="1"/>
          </p:nvPr>
        </p:nvSpPr>
        <p:spPr>
          <a:xfrm>
            <a:off x="1143000" y="4572000"/>
            <a:ext cx="6400800" cy="609600"/>
          </a:xfrm>
        </p:spPr>
        <p:txBody>
          <a:bodyPr/>
          <a:lstStyle/>
          <a:p>
            <a:r>
              <a:rPr lang="en-US" dirty="0" smtClean="0"/>
              <a:t>Show The World.</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a:t>
            </a:r>
            <a:endParaRPr lang="en-US" dirty="0"/>
          </a:p>
        </p:txBody>
      </p:sp>
      <p:sp>
        <p:nvSpPr>
          <p:cNvPr id="21" name="Content Placeholder 20"/>
          <p:cNvSpPr>
            <a:spLocks noGrp="1"/>
          </p:cNvSpPr>
          <p:nvPr>
            <p:ph idx="1"/>
          </p:nvPr>
        </p:nvSpPr>
        <p:spPr>
          <a:xfrm>
            <a:off x="5029200" y="1676400"/>
            <a:ext cx="3810000" cy="1828800"/>
          </a:xfrm>
          <a:solidFill>
            <a:srgbClr val="FFC000">
              <a:alpha val="51000"/>
            </a:srgbClr>
          </a:solidFill>
        </p:spPr>
        <p:txBody>
          <a:bodyPr>
            <a:noAutofit/>
          </a:bodyPr>
          <a:lstStyle/>
          <a:p>
            <a:pPr algn="ctr">
              <a:buNone/>
            </a:pPr>
            <a:r>
              <a:rPr lang="en-US" sz="2200" b="1" dirty="0" smtClean="0"/>
              <a:t>	Add visuals to your online conversations.  </a:t>
            </a:r>
          </a:p>
          <a:p>
            <a:pPr algn="ctr">
              <a:buNone/>
            </a:pPr>
            <a:r>
              <a:rPr lang="en-US" sz="2200" dirty="0" smtClean="0"/>
              <a:t>Instead of typing at people, show them what you are talking about…pronto.</a:t>
            </a:r>
            <a:endParaRPr lang="en-US" sz="2200" dirty="0"/>
          </a:p>
        </p:txBody>
      </p:sp>
      <p:sp>
        <p:nvSpPr>
          <p:cNvPr id="23" name="TextBox 22"/>
          <p:cNvSpPr txBox="1"/>
          <p:nvPr/>
        </p:nvSpPr>
        <p:spPr>
          <a:xfrm>
            <a:off x="4495800" y="4114800"/>
            <a:ext cx="3124200" cy="1600438"/>
          </a:xfrm>
          <a:prstGeom prst="rect">
            <a:avLst/>
          </a:prstGeom>
          <a:noFill/>
        </p:spPr>
        <p:txBody>
          <a:bodyPr wrap="square" rtlCol="0">
            <a:spAutoFit/>
          </a:bodyPr>
          <a:lstStyle/>
          <a:p>
            <a:r>
              <a:rPr lang="en-US" sz="2200" dirty="0" smtClean="0"/>
              <a:t>“</a:t>
            </a:r>
            <a:r>
              <a:rPr lang="en-US" dirty="0" smtClean="0"/>
              <a:t>Jing is a great ‘quick and dirty’ solution for producing simple video tutorials in a hurry.</a:t>
            </a:r>
            <a:r>
              <a:rPr lang="en-US" sz="2200" dirty="0" smtClean="0"/>
              <a:t>”</a:t>
            </a:r>
          </a:p>
          <a:p>
            <a:pPr algn="r"/>
            <a:r>
              <a:rPr lang="en-US" i="1" dirty="0" smtClean="0"/>
              <a:t>-Dave Kaminski</a:t>
            </a:r>
            <a:br>
              <a:rPr lang="en-US" i="1" dirty="0" smtClean="0"/>
            </a:br>
            <a:r>
              <a:rPr lang="en-US" i="1" dirty="0" smtClean="0"/>
              <a:t>Web Video University Blog</a:t>
            </a:r>
            <a:endParaRPr lang="en-US" i="1" dirty="0"/>
          </a:p>
        </p:txBody>
      </p:sp>
      <p:pic>
        <p:nvPicPr>
          <p:cNvPr id="9" name="Picture 16"/>
          <p:cNvPicPr>
            <a:picLocks noChangeAspect="1" noChangeArrowheads="1"/>
          </p:cNvPicPr>
          <p:nvPr/>
        </p:nvPicPr>
        <p:blipFill>
          <a:blip r:embed="rId3"/>
          <a:srcRect/>
          <a:stretch>
            <a:fillRect/>
          </a:stretch>
        </p:blipFill>
        <p:spPr bwMode="auto">
          <a:xfrm>
            <a:off x="304800" y="2133600"/>
            <a:ext cx="4102926" cy="3619500"/>
          </a:xfrm>
          <a:prstGeom prst="rect">
            <a:avLst/>
          </a:prstGeom>
          <a:noFill/>
          <a:ln w="9525">
            <a:noFill/>
            <a:miter lim="800000"/>
            <a:headEnd/>
            <a:tailEnd/>
          </a:ln>
          <a:effectLst/>
        </p:spPr>
      </p:pic>
      <p:pic>
        <p:nvPicPr>
          <p:cNvPr id="8" name="Picture 7" descr="jing.png"/>
          <p:cNvPicPr>
            <a:picLocks noChangeAspect="1"/>
          </p:cNvPicPr>
          <p:nvPr/>
        </p:nvPicPr>
        <p:blipFill>
          <a:blip r:embed="rId4"/>
          <a:stretch>
            <a:fillRect/>
          </a:stretch>
        </p:blipFill>
        <p:spPr>
          <a:xfrm>
            <a:off x="228601" y="6080988"/>
            <a:ext cx="1298448" cy="548412"/>
          </a:xfrm>
          <a:prstGeom prst="rect">
            <a:avLst/>
          </a:prstGeom>
        </p:spPr>
      </p:pic>
      <p:pic>
        <p:nvPicPr>
          <p:cNvPr id="10" name="Picture 9" descr="jing-ui.png"/>
          <p:cNvPicPr>
            <a:picLocks noChangeAspect="1"/>
          </p:cNvPicPr>
          <p:nvPr/>
        </p:nvPicPr>
        <p:blipFill>
          <a:blip r:embed="rId5"/>
          <a:stretch>
            <a:fillRect/>
          </a:stretch>
        </p:blipFill>
        <p:spPr>
          <a:xfrm>
            <a:off x="0" y="0"/>
            <a:ext cx="1600200" cy="1600200"/>
          </a:xfrm>
          <a:prstGeom prst="rect">
            <a:avLst/>
          </a:prstGeom>
        </p:spPr>
      </p:pic>
      <p:pic>
        <p:nvPicPr>
          <p:cNvPr id="11" name="Picture 10" descr="platform-cross.png"/>
          <p:cNvPicPr>
            <a:picLocks noChangeAspect="1"/>
          </p:cNvPicPr>
          <p:nvPr/>
        </p:nvPicPr>
        <p:blipFill>
          <a:blip r:embed="rId6"/>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 Pricing</a:t>
            </a:r>
            <a:endParaRPr lang="en-US" dirty="0"/>
          </a:p>
        </p:txBody>
      </p:sp>
      <p:sp>
        <p:nvSpPr>
          <p:cNvPr id="3" name="Content Placeholder 2"/>
          <p:cNvSpPr>
            <a:spLocks noGrp="1"/>
          </p:cNvSpPr>
          <p:nvPr>
            <p:ph idx="1"/>
          </p:nvPr>
        </p:nvSpPr>
        <p:spPr>
          <a:xfrm>
            <a:off x="457200" y="1951037"/>
            <a:ext cx="8229600" cy="4525963"/>
          </a:xfrm>
        </p:spPr>
        <p:txBody>
          <a:bodyPr/>
          <a:lstStyle/>
          <a:p>
            <a:r>
              <a:rPr lang="en-US" dirty="0" smtClean="0"/>
              <a:t>Jing is a free application.</a:t>
            </a:r>
          </a:p>
          <a:p>
            <a:pPr>
              <a:buNone/>
            </a:pPr>
            <a:endParaRPr lang="en-US" dirty="0" smtClean="0"/>
          </a:p>
          <a:p>
            <a:r>
              <a:rPr lang="en-US" dirty="0" smtClean="0"/>
              <a:t>Jing Pro</a:t>
            </a:r>
          </a:p>
          <a:p>
            <a:pPr lvl="1"/>
            <a:r>
              <a:rPr lang="en-US" sz="2400" dirty="0" smtClean="0"/>
              <a:t>$14.95 per year.</a:t>
            </a:r>
          </a:p>
          <a:p>
            <a:pPr lvl="1"/>
            <a:endParaRPr lang="en-US" sz="2400" dirty="0" smtClean="0"/>
          </a:p>
          <a:p>
            <a:r>
              <a:rPr lang="en-US" dirty="0" smtClean="0"/>
              <a:t>www.techsmith.com/sales</a:t>
            </a:r>
          </a:p>
          <a:p>
            <a:endParaRPr lang="en-US" dirty="0" smtClean="0"/>
          </a:p>
        </p:txBody>
      </p:sp>
      <p:pic>
        <p:nvPicPr>
          <p:cNvPr id="5" name="Picture 4" descr="platform-cros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Jing Pro?</a:t>
            </a:r>
            <a:endParaRPr lang="en-US" dirty="0"/>
          </a:p>
        </p:txBody>
      </p:sp>
      <p:grpSp>
        <p:nvGrpSpPr>
          <p:cNvPr id="3" name="Group 9"/>
          <p:cNvGrpSpPr/>
          <p:nvPr/>
        </p:nvGrpSpPr>
        <p:grpSpPr>
          <a:xfrm>
            <a:off x="381000" y="5181600"/>
            <a:ext cx="4343400" cy="1480066"/>
            <a:chOff x="685800" y="5105400"/>
            <a:chExt cx="4343400" cy="1556266"/>
          </a:xfrm>
        </p:grpSpPr>
        <p:sp>
          <p:nvSpPr>
            <p:cNvPr id="8" name="TextBox 7"/>
            <p:cNvSpPr txBox="1"/>
            <p:nvPr/>
          </p:nvSpPr>
          <p:spPr>
            <a:xfrm>
              <a:off x="685800" y="6015335"/>
              <a:ext cx="4343400" cy="646331"/>
            </a:xfrm>
            <a:prstGeom prst="rect">
              <a:avLst/>
            </a:prstGeom>
            <a:noFill/>
          </p:spPr>
          <p:txBody>
            <a:bodyPr wrap="square" rtlCol="0">
              <a:spAutoFit/>
            </a:bodyPr>
            <a:lstStyle/>
            <a:p>
              <a:r>
                <a:rPr lang="en-US" sz="3600" b="1" dirty="0" smtClean="0"/>
                <a:t>Snap.  Record.  Share.  </a:t>
              </a:r>
              <a:endParaRPr lang="en-US" sz="3600" b="1" dirty="0"/>
            </a:p>
          </p:txBody>
        </p:sp>
        <p:pic>
          <p:nvPicPr>
            <p:cNvPr id="4099" name="Picture 3"/>
            <p:cNvPicPr>
              <a:picLocks noChangeAspect="1" noChangeArrowheads="1"/>
            </p:cNvPicPr>
            <p:nvPr/>
          </p:nvPicPr>
          <p:blipFill>
            <a:blip r:embed="rId2"/>
            <a:srcRect/>
            <a:stretch>
              <a:fillRect/>
            </a:stretch>
          </p:blipFill>
          <p:spPr bwMode="auto">
            <a:xfrm>
              <a:off x="685800" y="5105400"/>
              <a:ext cx="1053913" cy="1053913"/>
            </a:xfrm>
            <a:prstGeom prst="rect">
              <a:avLst/>
            </a:prstGeom>
            <a:noFill/>
            <a:ln w="9525">
              <a:noFill/>
              <a:miter lim="800000"/>
              <a:headEnd/>
              <a:tailEnd/>
            </a:ln>
            <a:effectLst/>
          </p:spPr>
        </p:pic>
        <p:pic>
          <p:nvPicPr>
            <p:cNvPr id="4100" name="Picture 4"/>
            <p:cNvPicPr>
              <a:picLocks noChangeAspect="1" noChangeArrowheads="1"/>
            </p:cNvPicPr>
            <p:nvPr/>
          </p:nvPicPr>
          <p:blipFill>
            <a:blip r:embed="rId3"/>
            <a:srcRect/>
            <a:stretch>
              <a:fillRect/>
            </a:stretch>
          </p:blipFill>
          <p:spPr bwMode="auto">
            <a:xfrm>
              <a:off x="2185707" y="5192245"/>
              <a:ext cx="1090893" cy="979955"/>
            </a:xfrm>
            <a:prstGeom prst="rect">
              <a:avLst/>
            </a:prstGeom>
            <a:noFill/>
            <a:ln w="9525">
              <a:noFill/>
              <a:miter lim="800000"/>
              <a:headEnd/>
              <a:tailEnd/>
            </a:ln>
            <a:effectLst/>
          </p:spPr>
        </p:pic>
        <p:pic>
          <p:nvPicPr>
            <p:cNvPr id="4101" name="Picture 5"/>
            <p:cNvPicPr>
              <a:picLocks noChangeAspect="1" noChangeArrowheads="1"/>
            </p:cNvPicPr>
            <p:nvPr/>
          </p:nvPicPr>
          <p:blipFill>
            <a:blip r:embed="rId4"/>
            <a:srcRect/>
            <a:stretch>
              <a:fillRect/>
            </a:stretch>
          </p:blipFill>
          <p:spPr bwMode="auto">
            <a:xfrm>
              <a:off x="3629025" y="5257800"/>
              <a:ext cx="942975" cy="869016"/>
            </a:xfrm>
            <a:prstGeom prst="rect">
              <a:avLst/>
            </a:prstGeom>
            <a:noFill/>
            <a:ln w="9525">
              <a:noFill/>
              <a:miter lim="800000"/>
              <a:headEnd/>
              <a:tailEnd/>
            </a:ln>
            <a:effectLst/>
          </p:spPr>
        </p:pic>
      </p:grpSp>
      <p:sp>
        <p:nvSpPr>
          <p:cNvPr id="11" name="TextBox 10"/>
          <p:cNvSpPr txBox="1"/>
          <p:nvPr/>
        </p:nvSpPr>
        <p:spPr>
          <a:xfrm>
            <a:off x="685800" y="2667000"/>
            <a:ext cx="3352800" cy="923330"/>
          </a:xfrm>
          <a:prstGeom prst="rect">
            <a:avLst/>
          </a:prstGeom>
          <a:solidFill>
            <a:srgbClr val="FFCC00"/>
          </a:solidFill>
        </p:spPr>
        <p:txBody>
          <a:bodyPr wrap="square" rtlCol="0">
            <a:spAutoFit/>
          </a:bodyPr>
          <a:lstStyle/>
          <a:p>
            <a:pPr algn="ctr"/>
            <a:r>
              <a:rPr lang="en-US" dirty="0" smtClean="0">
                <a:latin typeface="Helvetica LT Std Light"/>
              </a:rPr>
              <a:t>Recording full-motion video from your screen is easy with Jing Pro!</a:t>
            </a:r>
            <a:endParaRPr lang="en-US" dirty="0">
              <a:latin typeface="Helvetica LT Std Light"/>
            </a:endParaRPr>
          </a:p>
        </p:txBody>
      </p:sp>
      <p:sp>
        <p:nvSpPr>
          <p:cNvPr id="12" name="TextBox 11"/>
          <p:cNvSpPr txBox="1"/>
          <p:nvPr/>
        </p:nvSpPr>
        <p:spPr>
          <a:xfrm>
            <a:off x="685800" y="1447800"/>
            <a:ext cx="3276600" cy="646331"/>
          </a:xfrm>
          <a:prstGeom prst="rect">
            <a:avLst/>
          </a:prstGeom>
          <a:solidFill>
            <a:srgbClr val="FFCC00"/>
          </a:solidFill>
        </p:spPr>
        <p:txBody>
          <a:bodyPr wrap="square" rtlCol="0">
            <a:spAutoFit/>
          </a:bodyPr>
          <a:lstStyle/>
          <a:p>
            <a:pPr algn="ctr"/>
            <a:r>
              <a:rPr lang="en-US" dirty="0" smtClean="0">
                <a:latin typeface="Helvetica LT Std Light"/>
              </a:rPr>
              <a:t>With Jing Pro, there is no watermarking!</a:t>
            </a:r>
            <a:endParaRPr lang="en-US" dirty="0">
              <a:latin typeface="Helvetica LT Std Light"/>
            </a:endParaRPr>
          </a:p>
        </p:txBody>
      </p:sp>
      <p:sp>
        <p:nvSpPr>
          <p:cNvPr id="13" name="TextBox 12"/>
          <p:cNvSpPr txBox="1"/>
          <p:nvPr/>
        </p:nvSpPr>
        <p:spPr>
          <a:xfrm>
            <a:off x="685800" y="3962400"/>
            <a:ext cx="3276600" cy="923330"/>
          </a:xfrm>
          <a:prstGeom prst="rect">
            <a:avLst/>
          </a:prstGeom>
          <a:solidFill>
            <a:srgbClr val="FFCC00"/>
          </a:solidFill>
        </p:spPr>
        <p:txBody>
          <a:bodyPr wrap="square" rtlCol="0">
            <a:spAutoFit/>
          </a:bodyPr>
          <a:lstStyle/>
          <a:p>
            <a:pPr algn="ctr"/>
            <a:r>
              <a:rPr lang="en-US" dirty="0" smtClean="0">
                <a:latin typeface="Helvetica LT Std Light"/>
              </a:rPr>
              <a:t>MPEG-4 video format, YouTube upload button and brand-free videos.</a:t>
            </a:r>
            <a:endParaRPr lang="en-US" dirty="0">
              <a:latin typeface="Helvetica LT Std Light"/>
            </a:endParaRPr>
          </a:p>
        </p:txBody>
      </p:sp>
      <p:pic>
        <p:nvPicPr>
          <p:cNvPr id="14" name="Picture 13" descr="platform-cross.png"/>
          <p:cNvPicPr>
            <a:picLocks noChangeAspect="1"/>
          </p:cNvPicPr>
          <p:nvPr/>
        </p:nvPicPr>
        <p:blipFill>
          <a:blip r:embed="rId5"/>
          <a:stretch>
            <a:fillRect/>
          </a:stretch>
        </p:blipFill>
        <p:spPr>
          <a:xfrm>
            <a:off x="7924800" y="0"/>
            <a:ext cx="1219200" cy="914400"/>
          </a:xfrm>
          <a:prstGeom prst="rect">
            <a:avLst/>
          </a:prstGeom>
        </p:spPr>
      </p:pic>
      <p:pic>
        <p:nvPicPr>
          <p:cNvPr id="15" name="Picture 14" descr="jing-logo.png"/>
          <p:cNvPicPr>
            <a:picLocks noChangeAspect="1"/>
          </p:cNvPicPr>
          <p:nvPr/>
        </p:nvPicPr>
        <p:blipFill>
          <a:blip r:embed="rId6"/>
          <a:stretch>
            <a:fillRect/>
          </a:stretch>
        </p:blipFill>
        <p:spPr>
          <a:xfrm>
            <a:off x="4800600" y="1905000"/>
            <a:ext cx="3429000" cy="3429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Camtasia Studio</a:t>
            </a:r>
            <a:endParaRPr lang="en-US" dirty="0"/>
          </a:p>
        </p:txBody>
      </p:sp>
      <p:sp>
        <p:nvSpPr>
          <p:cNvPr id="3" name="Content Placeholder 2"/>
          <p:cNvSpPr>
            <a:spLocks noGrp="1"/>
          </p:cNvSpPr>
          <p:nvPr>
            <p:ph idx="1"/>
          </p:nvPr>
        </p:nvSpPr>
        <p:spPr>
          <a:xfrm>
            <a:off x="4419600" y="1447800"/>
            <a:ext cx="4572000" cy="2133599"/>
          </a:xfrm>
          <a:solidFill>
            <a:schemeClr val="accent3">
              <a:lumMod val="60000"/>
              <a:lumOff val="40000"/>
              <a:alpha val="80000"/>
            </a:schemeClr>
          </a:solidFill>
        </p:spPr>
        <p:txBody>
          <a:bodyPr>
            <a:normAutofit fontScale="70000" lnSpcReduction="20000"/>
          </a:bodyPr>
          <a:lstStyle/>
          <a:p>
            <a:pPr algn="ctr">
              <a:buNone/>
            </a:pPr>
            <a:endParaRPr lang="en-US" b="1" dirty="0" smtClean="0"/>
          </a:p>
          <a:p>
            <a:pPr algn="ctr">
              <a:buNone/>
            </a:pPr>
            <a:r>
              <a:rPr lang="en-US" b="1" dirty="0" smtClean="0"/>
              <a:t>Train. Teach. Sell.</a:t>
            </a:r>
          </a:p>
          <a:p>
            <a:pPr algn="ctr">
              <a:buNone/>
            </a:pPr>
            <a:r>
              <a:rPr lang="en-US" dirty="0" smtClean="0"/>
              <a:t>Record onscreen activity. Turn it into a polished video. Share with the world. </a:t>
            </a:r>
            <a:r>
              <a:rPr lang="en-US" i="1" dirty="0" smtClean="0"/>
              <a:t>Camtasia Studio makes you look like a pro</a:t>
            </a:r>
            <a:r>
              <a:rPr lang="en-US" dirty="0" smtClean="0"/>
              <a:t>.</a:t>
            </a:r>
          </a:p>
          <a:p>
            <a:pPr>
              <a:buNone/>
            </a:pPr>
            <a:endParaRPr lang="en-US" dirty="0"/>
          </a:p>
        </p:txBody>
      </p:sp>
      <p:sp>
        <p:nvSpPr>
          <p:cNvPr id="5" name="TextBox 4"/>
          <p:cNvSpPr txBox="1"/>
          <p:nvPr/>
        </p:nvSpPr>
        <p:spPr>
          <a:xfrm>
            <a:off x="381000" y="1752600"/>
            <a:ext cx="3352800" cy="369332"/>
          </a:xfrm>
          <a:prstGeom prst="rect">
            <a:avLst/>
          </a:prstGeom>
          <a:noFill/>
        </p:spPr>
        <p:txBody>
          <a:bodyPr wrap="square" rtlCol="0">
            <a:spAutoFit/>
          </a:bodyPr>
          <a:lstStyle/>
          <a:p>
            <a:endParaRPr lang="en-US" dirty="0"/>
          </a:p>
        </p:txBody>
      </p:sp>
      <p:sp>
        <p:nvSpPr>
          <p:cNvPr id="7" name="TextBox 6"/>
          <p:cNvSpPr txBox="1"/>
          <p:nvPr/>
        </p:nvSpPr>
        <p:spPr>
          <a:xfrm>
            <a:off x="3810000" y="4191000"/>
            <a:ext cx="5105400" cy="187743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200" dirty="0" smtClean="0"/>
              <a:t>“</a:t>
            </a:r>
            <a:r>
              <a:rPr lang="en-US" dirty="0" smtClean="0"/>
              <a:t>I’ve created more than 100 video tutorials teaching our community how to use Second Life. With Camtasia Studio’s ease-of-use and superior compression, my workflow efficiency and </a:t>
            </a:r>
            <a:r>
              <a:rPr lang="en-US" dirty="0" err="1" smtClean="0"/>
              <a:t>enjoyability</a:t>
            </a:r>
            <a:r>
              <a:rPr lang="en-US" dirty="0" smtClean="0"/>
              <a:t> has increased immensely.</a:t>
            </a:r>
            <a:r>
              <a:rPr lang="en-US" sz="2200" dirty="0" smtClean="0"/>
              <a:t>”</a:t>
            </a:r>
            <a:r>
              <a:rPr lang="en-US" dirty="0" smtClean="0"/>
              <a:t> </a:t>
            </a:r>
          </a:p>
          <a:p>
            <a:r>
              <a:rPr lang="en-US" i="1" dirty="0" smtClean="0"/>
              <a:t>                                                             -</a:t>
            </a:r>
            <a:r>
              <a:rPr lang="en-US" i="1" dirty="0" err="1" smtClean="0"/>
              <a:t>Torley</a:t>
            </a:r>
            <a:r>
              <a:rPr lang="en-US" i="1" dirty="0" smtClean="0"/>
              <a:t>, Linden Lab</a:t>
            </a:r>
            <a:endParaRPr lang="en-US" i="1" dirty="0"/>
          </a:p>
        </p:txBody>
      </p:sp>
      <p:pic>
        <p:nvPicPr>
          <p:cNvPr id="11265" name="Picture 1"/>
          <p:cNvPicPr>
            <a:picLocks noChangeAspect="1" noChangeArrowheads="1"/>
          </p:cNvPicPr>
          <p:nvPr/>
        </p:nvPicPr>
        <p:blipFill>
          <a:blip r:embed="rId3"/>
          <a:srcRect/>
          <a:stretch>
            <a:fillRect/>
          </a:stretch>
        </p:blipFill>
        <p:spPr bwMode="auto">
          <a:xfrm>
            <a:off x="0" y="2362200"/>
            <a:ext cx="4152900" cy="1533525"/>
          </a:xfrm>
          <a:prstGeom prst="rect">
            <a:avLst/>
          </a:prstGeom>
          <a:noFill/>
          <a:ln w="9525">
            <a:noFill/>
            <a:miter lim="800000"/>
            <a:headEnd/>
            <a:tailEnd/>
          </a:ln>
          <a:effectLst/>
        </p:spPr>
      </p:pic>
      <p:pic>
        <p:nvPicPr>
          <p:cNvPr id="8" name="Picture 7" descr="c-studio.png"/>
          <p:cNvPicPr>
            <a:picLocks noChangeAspect="1"/>
          </p:cNvPicPr>
          <p:nvPr/>
        </p:nvPicPr>
        <p:blipFill>
          <a:blip r:embed="rId4"/>
          <a:stretch>
            <a:fillRect/>
          </a:stretch>
        </p:blipFill>
        <p:spPr>
          <a:xfrm>
            <a:off x="228600" y="6096000"/>
            <a:ext cx="3227832" cy="548732"/>
          </a:xfrm>
          <a:prstGeom prst="rect">
            <a:avLst/>
          </a:prstGeom>
        </p:spPr>
      </p:pic>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Recorder</a:t>
            </a:r>
            <a:endParaRPr lang="en-US" dirty="0"/>
          </a:p>
        </p:txBody>
      </p:sp>
      <p:sp>
        <p:nvSpPr>
          <p:cNvPr id="5" name="Rectangle 4"/>
          <p:cNvSpPr/>
          <p:nvPr/>
        </p:nvSpPr>
        <p:spPr>
          <a:xfrm>
            <a:off x="192560" y="1671935"/>
            <a:ext cx="3693640" cy="461665"/>
          </a:xfrm>
          <a:prstGeom prst="rect">
            <a:avLst/>
          </a:prstGeom>
        </p:spPr>
        <p:txBody>
          <a:bodyPr wrap="square">
            <a:spAutoFit/>
          </a:bodyPr>
          <a:lstStyle/>
          <a:p>
            <a:pPr algn="ctr"/>
            <a:r>
              <a:rPr lang="en-US" sz="2400" dirty="0" smtClean="0">
                <a:latin typeface="Helvetica LT Std Light"/>
              </a:rPr>
              <a:t>Able to record full-screen.</a:t>
            </a:r>
            <a:endParaRPr lang="en-US" sz="2400" dirty="0">
              <a:latin typeface="Helvetica LT Std Light"/>
            </a:endParaRPr>
          </a:p>
        </p:txBody>
      </p:sp>
      <p:sp>
        <p:nvSpPr>
          <p:cNvPr id="6" name="TextBox 5"/>
          <p:cNvSpPr txBox="1"/>
          <p:nvPr/>
        </p:nvSpPr>
        <p:spPr>
          <a:xfrm>
            <a:off x="228600" y="2316540"/>
            <a:ext cx="3657600" cy="1569660"/>
          </a:xfrm>
          <a:prstGeom prst="rect">
            <a:avLst/>
          </a:prstGeom>
          <a:solidFill>
            <a:schemeClr val="accent3">
              <a:lumMod val="60000"/>
              <a:lumOff val="40000"/>
            </a:schemeClr>
          </a:solidFill>
        </p:spPr>
        <p:txBody>
          <a:bodyPr wrap="square" rtlCol="0">
            <a:spAutoFit/>
          </a:bodyPr>
          <a:lstStyle/>
          <a:p>
            <a:pPr algn="ctr"/>
            <a:r>
              <a:rPr lang="en-US" sz="2400" dirty="0" err="1" smtClean="0">
                <a:latin typeface="Helvetica LT Std Light"/>
              </a:rPr>
              <a:t>SmartFocus</a:t>
            </a:r>
            <a:r>
              <a:rPr lang="en-US" sz="2400" dirty="0" smtClean="0">
                <a:latin typeface="Helvetica LT Std Light"/>
              </a:rPr>
              <a:t> technology keeps track of where the action happens during recording.</a:t>
            </a:r>
            <a:endParaRPr lang="en-US" sz="2400" dirty="0">
              <a:latin typeface="Helvetica LT Std Light"/>
            </a:endParaRPr>
          </a:p>
        </p:txBody>
      </p:sp>
      <p:sp>
        <p:nvSpPr>
          <p:cNvPr id="7" name="TextBox 6"/>
          <p:cNvSpPr txBox="1"/>
          <p:nvPr/>
        </p:nvSpPr>
        <p:spPr>
          <a:xfrm>
            <a:off x="152400" y="4057471"/>
            <a:ext cx="3657600" cy="1200329"/>
          </a:xfrm>
          <a:prstGeom prst="rect">
            <a:avLst/>
          </a:prstGeom>
          <a:noFill/>
        </p:spPr>
        <p:txBody>
          <a:bodyPr wrap="square" rtlCol="0">
            <a:spAutoFit/>
          </a:bodyPr>
          <a:lstStyle/>
          <a:p>
            <a:pPr algn="ctr"/>
            <a:r>
              <a:rPr lang="en-US" sz="2400" dirty="0" smtClean="0">
                <a:latin typeface="Helvetica LT Std Light"/>
              </a:rPr>
              <a:t>Automatically zooms in on the parts you need to show.</a:t>
            </a:r>
            <a:endParaRPr lang="en-US" sz="2400" dirty="0">
              <a:latin typeface="Helvetica LT Std Light"/>
            </a:endParaRPr>
          </a:p>
        </p:txBody>
      </p:sp>
      <p:sp>
        <p:nvSpPr>
          <p:cNvPr id="9" name="Rectangle 8"/>
          <p:cNvSpPr/>
          <p:nvPr/>
        </p:nvSpPr>
        <p:spPr>
          <a:xfrm>
            <a:off x="3962400" y="5124271"/>
            <a:ext cx="4572000" cy="1200329"/>
          </a:xfrm>
          <a:prstGeom prst="rect">
            <a:avLst/>
          </a:prstGeom>
        </p:spPr>
        <p:txBody>
          <a:bodyPr>
            <a:spAutoFit/>
          </a:bodyPr>
          <a:lstStyle/>
          <a:p>
            <a:r>
              <a:rPr lang="en-US" dirty="0" smtClean="0"/>
              <a:t>“</a:t>
            </a:r>
            <a:r>
              <a:rPr lang="en-US" dirty="0" err="1" smtClean="0"/>
              <a:t>SmartFocus</a:t>
            </a:r>
            <a:r>
              <a:rPr lang="en-US" dirty="0" smtClean="0"/>
              <a:t> is great stuff!  It really follows the mouse and the windows.  Great!  </a:t>
            </a:r>
            <a:r>
              <a:rPr lang="en-US" dirty="0" err="1" smtClean="0"/>
              <a:t>SmartFocus</a:t>
            </a:r>
            <a:r>
              <a:rPr lang="en-US" dirty="0" smtClean="0"/>
              <a:t> really rocks!” </a:t>
            </a:r>
          </a:p>
          <a:p>
            <a:pPr algn="r"/>
            <a:r>
              <a:rPr lang="en-US" i="1" dirty="0" smtClean="0"/>
              <a:t>-  Thorsten </a:t>
            </a:r>
            <a:r>
              <a:rPr lang="en-US" i="1" dirty="0" err="1" smtClean="0"/>
              <a:t>Wiederman</a:t>
            </a:r>
            <a:endParaRPr lang="en-US" i="1" dirty="0"/>
          </a:p>
        </p:txBody>
      </p:sp>
      <p:pic>
        <p:nvPicPr>
          <p:cNvPr id="6146" name="Picture 2"/>
          <p:cNvPicPr>
            <a:picLocks noChangeAspect="1" noChangeArrowheads="1"/>
          </p:cNvPicPr>
          <p:nvPr/>
        </p:nvPicPr>
        <p:blipFill>
          <a:blip r:embed="rId2"/>
          <a:srcRect/>
          <a:stretch>
            <a:fillRect/>
          </a:stretch>
        </p:blipFill>
        <p:spPr bwMode="auto">
          <a:xfrm>
            <a:off x="4114800" y="1463632"/>
            <a:ext cx="4214812" cy="3336968"/>
          </a:xfrm>
          <a:prstGeom prst="rect">
            <a:avLst/>
          </a:prstGeom>
          <a:noFill/>
          <a:ln w="9525">
            <a:noFill/>
            <a:miter lim="800000"/>
            <a:headEnd/>
            <a:tailEnd/>
          </a:ln>
          <a:effectLst/>
        </p:spPr>
      </p:pic>
      <p:pic>
        <p:nvPicPr>
          <p:cNvPr id="8" name="Picture 7" descr="platform-window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Editor</a:t>
            </a:r>
            <a:endParaRPr lang="en-US" dirty="0"/>
          </a:p>
        </p:txBody>
      </p:sp>
      <p:sp>
        <p:nvSpPr>
          <p:cNvPr id="6" name="TextBox 5"/>
          <p:cNvSpPr txBox="1"/>
          <p:nvPr/>
        </p:nvSpPr>
        <p:spPr>
          <a:xfrm>
            <a:off x="914400" y="5410200"/>
            <a:ext cx="3505200" cy="646331"/>
          </a:xfrm>
          <a:prstGeom prst="rect">
            <a:avLst/>
          </a:prstGeom>
          <a:solidFill>
            <a:schemeClr val="accent3">
              <a:lumMod val="60000"/>
              <a:lumOff val="40000"/>
            </a:schemeClr>
          </a:solidFill>
        </p:spPr>
        <p:txBody>
          <a:bodyPr wrap="square" rtlCol="0">
            <a:spAutoFit/>
          </a:bodyPr>
          <a:lstStyle/>
          <a:p>
            <a:pPr algn="ctr"/>
            <a:r>
              <a:rPr lang="en-US" dirty="0" smtClean="0">
                <a:latin typeface="Helvetica LT Std Light"/>
              </a:rPr>
              <a:t>Edit frame by frame and add a professional polish.</a:t>
            </a:r>
            <a:endParaRPr lang="en-US" dirty="0">
              <a:latin typeface="Helvetica LT Std Light"/>
            </a:endParaRPr>
          </a:p>
        </p:txBody>
      </p:sp>
      <p:pic>
        <p:nvPicPr>
          <p:cNvPr id="5123" name="Picture 3"/>
          <p:cNvPicPr>
            <a:picLocks noChangeAspect="1" noChangeArrowheads="1"/>
          </p:cNvPicPr>
          <p:nvPr/>
        </p:nvPicPr>
        <p:blipFill>
          <a:blip r:embed="rId2"/>
          <a:srcRect/>
          <a:stretch>
            <a:fillRect/>
          </a:stretch>
        </p:blipFill>
        <p:spPr bwMode="auto">
          <a:xfrm>
            <a:off x="4953000" y="1352550"/>
            <a:ext cx="3200400" cy="1314450"/>
          </a:xfrm>
          <a:prstGeom prst="rect">
            <a:avLst/>
          </a:prstGeom>
          <a:noFill/>
          <a:ln w="9525">
            <a:noFill/>
            <a:miter lim="800000"/>
            <a:headEnd/>
            <a:tailEnd/>
          </a:ln>
          <a:effectLst/>
        </p:spPr>
      </p:pic>
      <p:pic>
        <p:nvPicPr>
          <p:cNvPr id="5124" name="Picture 4"/>
          <p:cNvPicPr>
            <a:picLocks noChangeAspect="1" noChangeArrowheads="1"/>
          </p:cNvPicPr>
          <p:nvPr/>
        </p:nvPicPr>
        <p:blipFill>
          <a:blip r:embed="rId3"/>
          <a:srcRect/>
          <a:stretch>
            <a:fillRect/>
          </a:stretch>
        </p:blipFill>
        <p:spPr bwMode="auto">
          <a:xfrm>
            <a:off x="1295400" y="3048000"/>
            <a:ext cx="2514600" cy="1737139"/>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a:srcRect/>
          <a:stretch>
            <a:fillRect/>
          </a:stretch>
        </p:blipFill>
        <p:spPr bwMode="auto">
          <a:xfrm>
            <a:off x="4876800" y="4876800"/>
            <a:ext cx="3272041" cy="1219200"/>
          </a:xfrm>
          <a:prstGeom prst="rect">
            <a:avLst/>
          </a:prstGeom>
          <a:noFill/>
          <a:ln w="9525">
            <a:noFill/>
            <a:miter lim="800000"/>
            <a:headEnd/>
            <a:tailEnd/>
          </a:ln>
          <a:effectLst/>
        </p:spPr>
      </p:pic>
      <p:sp>
        <p:nvSpPr>
          <p:cNvPr id="10" name="TextBox 9"/>
          <p:cNvSpPr txBox="1"/>
          <p:nvPr/>
        </p:nvSpPr>
        <p:spPr>
          <a:xfrm>
            <a:off x="990600" y="1438870"/>
            <a:ext cx="3276600" cy="923330"/>
          </a:xfrm>
          <a:prstGeom prst="rect">
            <a:avLst/>
          </a:prstGeom>
          <a:solidFill>
            <a:schemeClr val="accent3">
              <a:lumMod val="60000"/>
              <a:lumOff val="40000"/>
            </a:schemeClr>
          </a:solidFill>
        </p:spPr>
        <p:txBody>
          <a:bodyPr wrap="square" rtlCol="0">
            <a:spAutoFit/>
          </a:bodyPr>
          <a:lstStyle/>
          <a:p>
            <a:pPr algn="ctr"/>
            <a:r>
              <a:rPr lang="en-US" dirty="0" smtClean="0">
                <a:latin typeface="Helvetica LT Std Light"/>
              </a:rPr>
              <a:t>Cut out the sections of your video you don’t want and rearrange the sections you do.</a:t>
            </a:r>
            <a:endParaRPr lang="en-US" dirty="0">
              <a:latin typeface="Helvetica LT Std Light"/>
            </a:endParaRPr>
          </a:p>
        </p:txBody>
      </p:sp>
      <p:sp>
        <p:nvSpPr>
          <p:cNvPr id="11" name="TextBox 10"/>
          <p:cNvSpPr txBox="1"/>
          <p:nvPr/>
        </p:nvSpPr>
        <p:spPr>
          <a:xfrm>
            <a:off x="4876800" y="3276600"/>
            <a:ext cx="3276600" cy="923330"/>
          </a:xfrm>
          <a:prstGeom prst="rect">
            <a:avLst/>
          </a:prstGeom>
          <a:solidFill>
            <a:schemeClr val="accent3">
              <a:lumMod val="60000"/>
              <a:lumOff val="40000"/>
            </a:schemeClr>
          </a:solidFill>
        </p:spPr>
        <p:txBody>
          <a:bodyPr wrap="square" rtlCol="0">
            <a:spAutoFit/>
          </a:bodyPr>
          <a:lstStyle/>
          <a:p>
            <a:pPr algn="ctr"/>
            <a:r>
              <a:rPr lang="en-US" dirty="0" smtClean="0">
                <a:latin typeface="Helvetica LT Std Light"/>
              </a:rPr>
              <a:t>Add, cut, splice, join, pan, zoom and move sections of video and audio.</a:t>
            </a:r>
            <a:endParaRPr lang="en-US" dirty="0">
              <a:latin typeface="Helvetica LT Std Light"/>
            </a:endParaRPr>
          </a:p>
        </p:txBody>
      </p:sp>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Production</a:t>
            </a:r>
            <a:endParaRPr lang="en-US" dirty="0"/>
          </a:p>
        </p:txBody>
      </p:sp>
      <p:sp>
        <p:nvSpPr>
          <p:cNvPr id="4" name="TextBox 3"/>
          <p:cNvSpPr txBox="1"/>
          <p:nvPr/>
        </p:nvSpPr>
        <p:spPr>
          <a:xfrm>
            <a:off x="1524000" y="1371600"/>
            <a:ext cx="6096000" cy="830997"/>
          </a:xfrm>
          <a:prstGeom prst="rect">
            <a:avLst/>
          </a:prstGeom>
          <a:solidFill>
            <a:schemeClr val="accent3">
              <a:lumMod val="60000"/>
              <a:lumOff val="40000"/>
            </a:schemeClr>
          </a:solidFill>
        </p:spPr>
        <p:txBody>
          <a:bodyPr wrap="square" rtlCol="0">
            <a:spAutoFit/>
          </a:bodyPr>
          <a:lstStyle/>
          <a:p>
            <a:pPr algn="ctr"/>
            <a:r>
              <a:rPr lang="en-US" sz="2400" dirty="0" smtClean="0">
                <a:latin typeface="Helvetica LT Std Light"/>
              </a:rPr>
              <a:t>We make it a piece of cake to share video in the format and size your audience wants.</a:t>
            </a:r>
            <a:endParaRPr lang="en-US" sz="2400" dirty="0">
              <a:latin typeface="Helvetica LT Std Light"/>
            </a:endParaRPr>
          </a:p>
        </p:txBody>
      </p:sp>
      <p:sp>
        <p:nvSpPr>
          <p:cNvPr id="7" name="TextBox 6"/>
          <p:cNvSpPr txBox="1"/>
          <p:nvPr/>
        </p:nvSpPr>
        <p:spPr>
          <a:xfrm>
            <a:off x="1524000" y="3657600"/>
            <a:ext cx="6096000" cy="1569660"/>
          </a:xfrm>
          <a:prstGeom prst="rect">
            <a:avLst/>
          </a:prstGeom>
          <a:solidFill>
            <a:schemeClr val="accent3">
              <a:lumMod val="60000"/>
              <a:lumOff val="40000"/>
            </a:schemeClr>
          </a:solidFill>
        </p:spPr>
        <p:txBody>
          <a:bodyPr wrap="square" rtlCol="0">
            <a:spAutoFit/>
          </a:bodyPr>
          <a:lstStyle/>
          <a:p>
            <a:pPr algn="ctr"/>
            <a:r>
              <a:rPr lang="en-US" sz="2400" dirty="0" smtClean="0">
                <a:latin typeface="Helvetica LT Std Light"/>
              </a:rPr>
              <a:t>Simply select the format you would like.  Want to make a YouTube video?  Just select the YouTube preset! Screencast.com works the same way!</a:t>
            </a:r>
            <a:endParaRPr lang="en-US" sz="2400" dirty="0">
              <a:latin typeface="Helvetica LT Std Light"/>
            </a:endParaRPr>
          </a:p>
        </p:txBody>
      </p:sp>
      <p:sp>
        <p:nvSpPr>
          <p:cNvPr id="8" name="TextBox 7"/>
          <p:cNvSpPr txBox="1"/>
          <p:nvPr/>
        </p:nvSpPr>
        <p:spPr>
          <a:xfrm>
            <a:off x="1524000" y="5429071"/>
            <a:ext cx="6096000" cy="1200329"/>
          </a:xfrm>
          <a:prstGeom prst="rect">
            <a:avLst/>
          </a:prstGeom>
          <a:noFill/>
        </p:spPr>
        <p:txBody>
          <a:bodyPr wrap="square" rtlCol="0">
            <a:spAutoFit/>
          </a:bodyPr>
          <a:lstStyle/>
          <a:p>
            <a:pPr algn="ctr"/>
            <a:r>
              <a:rPr lang="en-US" sz="2400" dirty="0" err="1" smtClean="0">
                <a:latin typeface="Helvetica LT Std Light"/>
              </a:rPr>
              <a:t>Camtasia</a:t>
            </a:r>
            <a:r>
              <a:rPr lang="en-US" sz="2400" dirty="0" smtClean="0">
                <a:latin typeface="Helvetica LT Std Light"/>
              </a:rPr>
              <a:t> Studio produces sparking, HD-quality video with compact file sizes for the web and mobile devices.</a:t>
            </a:r>
            <a:endParaRPr lang="en-US" sz="2400" dirty="0">
              <a:latin typeface="Helvetica LT Std Light"/>
            </a:endParaRPr>
          </a:p>
        </p:txBody>
      </p:sp>
      <p:sp>
        <p:nvSpPr>
          <p:cNvPr id="9" name="TextBox 8"/>
          <p:cNvSpPr txBox="1"/>
          <p:nvPr/>
        </p:nvSpPr>
        <p:spPr>
          <a:xfrm>
            <a:off x="1524000" y="2362200"/>
            <a:ext cx="6096000" cy="1200329"/>
          </a:xfrm>
          <a:prstGeom prst="rect">
            <a:avLst/>
          </a:prstGeom>
          <a:noFill/>
        </p:spPr>
        <p:txBody>
          <a:bodyPr wrap="square" rtlCol="0">
            <a:spAutoFit/>
          </a:bodyPr>
          <a:lstStyle/>
          <a:p>
            <a:pPr algn="ctr"/>
            <a:r>
              <a:rPr lang="en-US" sz="2400" dirty="0" smtClean="0">
                <a:latin typeface="Helvetica LT Std Light"/>
              </a:rPr>
              <a:t>Formats include: 24-inch widescreen or </a:t>
            </a:r>
            <a:r>
              <a:rPr lang="en-US" sz="2400" dirty="0" err="1" smtClean="0">
                <a:latin typeface="Helvetica LT Std Light"/>
              </a:rPr>
              <a:t>iPhone</a:t>
            </a:r>
            <a:r>
              <a:rPr lang="en-US" sz="2400" dirty="0" smtClean="0">
                <a:latin typeface="Helvetica LT Std Light"/>
              </a:rPr>
              <a:t>, flash, SWF, MP4, QuickTime, here, there, anywhere… we’ll make it easy!</a:t>
            </a:r>
            <a:endParaRPr lang="en-US" sz="2400" dirty="0">
              <a:latin typeface="Helvetica LT Std Light"/>
            </a:endParaRPr>
          </a:p>
        </p:txBody>
      </p:sp>
      <p:pic>
        <p:nvPicPr>
          <p:cNvPr id="10" name="Picture 9"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Accessories</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smtClean="0"/>
              <a:t>Camtasia</a:t>
            </a:r>
            <a:r>
              <a:rPr lang="en-US" dirty="0" smtClean="0"/>
              <a:t> Player</a:t>
            </a:r>
          </a:p>
          <a:p>
            <a:pPr lvl="1"/>
            <a:r>
              <a:rPr lang="en-US" dirty="0" smtClean="0"/>
              <a:t>A standalone video player for Windows.</a:t>
            </a:r>
          </a:p>
          <a:p>
            <a:r>
              <a:rPr lang="en-US" dirty="0" err="1" smtClean="0"/>
              <a:t>Camtasia</a:t>
            </a:r>
            <a:r>
              <a:rPr lang="en-US" dirty="0" smtClean="0"/>
              <a:t> Studio </a:t>
            </a:r>
            <a:r>
              <a:rPr lang="en-US" dirty="0" err="1" smtClean="0"/>
              <a:t>MenuMaker</a:t>
            </a:r>
            <a:r>
              <a:rPr lang="en-US" dirty="0" smtClean="0"/>
              <a:t> Template</a:t>
            </a:r>
          </a:p>
          <a:p>
            <a:pPr lvl="1"/>
            <a:r>
              <a:rPr lang="en-US" dirty="0" smtClean="0"/>
              <a:t>Background templates to customize your </a:t>
            </a:r>
            <a:r>
              <a:rPr lang="en-US" dirty="0" err="1" smtClean="0"/>
              <a:t>MenuMaker</a:t>
            </a:r>
            <a:r>
              <a:rPr lang="en-US" dirty="0" smtClean="0"/>
              <a:t> CD-ROM menus.</a:t>
            </a:r>
          </a:p>
          <a:p>
            <a:r>
              <a:rPr lang="en-US" dirty="0" smtClean="0"/>
              <a:t>PowerPoint backgrounds.</a:t>
            </a:r>
          </a:p>
          <a:p>
            <a:r>
              <a:rPr lang="en-US" dirty="0" err="1" smtClean="0"/>
              <a:t>Camtasia</a:t>
            </a:r>
            <a:r>
              <a:rPr lang="en-US" dirty="0" smtClean="0"/>
              <a:t> Legacy Theater</a:t>
            </a:r>
          </a:p>
          <a:p>
            <a:pPr lvl="1"/>
            <a:r>
              <a:rPr lang="en-US" dirty="0" smtClean="0"/>
              <a:t>Add DVD-like navigation to your videos with </a:t>
            </a:r>
            <a:r>
              <a:rPr lang="en-US" dirty="0" err="1" smtClean="0"/>
              <a:t>Camtasia</a:t>
            </a:r>
            <a:r>
              <a:rPr lang="en-US" dirty="0" smtClean="0"/>
              <a:t> Legacy Theater.</a:t>
            </a:r>
          </a:p>
          <a:p>
            <a:r>
              <a:rPr lang="en-US" dirty="0" smtClean="0"/>
              <a:t>http://www.techsmith.com/camtasia/accessories.asp</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Pricing</a:t>
            </a:r>
            <a:endParaRPr lang="en-US" dirty="0"/>
          </a:p>
        </p:txBody>
      </p:sp>
      <p:sp>
        <p:nvSpPr>
          <p:cNvPr id="3" name="Content Placeholder 2"/>
          <p:cNvSpPr>
            <a:spLocks noGrp="1"/>
          </p:cNvSpPr>
          <p:nvPr>
            <p:ph idx="1"/>
          </p:nvPr>
        </p:nvSpPr>
        <p:spPr/>
        <p:txBody>
          <a:bodyPr>
            <a:normAutofit fontScale="92500" lnSpcReduction="20000"/>
          </a:bodyPr>
          <a:lstStyle/>
          <a:p>
            <a:r>
              <a:rPr lang="en-US" sz="2700" dirty="0" err="1" smtClean="0"/>
              <a:t>Camtasia</a:t>
            </a:r>
            <a:r>
              <a:rPr lang="en-US" sz="2700" dirty="0" smtClean="0"/>
              <a:t> Studio is a software solution!</a:t>
            </a:r>
          </a:p>
          <a:p>
            <a:r>
              <a:rPr lang="en-US" sz="2700" dirty="0" smtClean="0"/>
              <a:t>Individual copy: </a:t>
            </a:r>
            <a:r>
              <a:rPr lang="en-US" sz="2700" i="1" dirty="0" smtClean="0"/>
              <a:t>(single-user license)</a:t>
            </a:r>
          </a:p>
          <a:p>
            <a:pPr lvl="1"/>
            <a:r>
              <a:rPr lang="en-US" sz="2400" dirty="0" smtClean="0"/>
              <a:t>$299.00 per copy</a:t>
            </a:r>
            <a:endParaRPr lang="en-US" sz="2700" dirty="0" smtClean="0"/>
          </a:p>
          <a:p>
            <a:r>
              <a:rPr lang="en-US" sz="2700" dirty="0" err="1" smtClean="0"/>
              <a:t>Snagit</a:t>
            </a:r>
            <a:r>
              <a:rPr lang="en-US" sz="2700" dirty="0" smtClean="0"/>
              <a:t> and </a:t>
            </a:r>
            <a:r>
              <a:rPr lang="en-US" sz="2700" dirty="0" err="1" smtClean="0"/>
              <a:t>Camtasia</a:t>
            </a:r>
            <a:r>
              <a:rPr lang="en-US" sz="2700" dirty="0" smtClean="0"/>
              <a:t> Studio can be offered in a bundled price.</a:t>
            </a:r>
          </a:p>
          <a:p>
            <a:pPr lvl="1"/>
            <a:r>
              <a:rPr lang="en-US" sz="2300" dirty="0" smtClean="0"/>
              <a:t>$324.00 per copy</a:t>
            </a:r>
          </a:p>
          <a:p>
            <a:r>
              <a:rPr lang="en-US" sz="2700" dirty="0" smtClean="0"/>
              <a:t>5- user copy:  </a:t>
            </a:r>
            <a:r>
              <a:rPr lang="en-US" sz="2700" i="1" dirty="0" smtClean="0"/>
              <a:t>(multi-user license)</a:t>
            </a:r>
          </a:p>
          <a:p>
            <a:pPr lvl="1"/>
            <a:r>
              <a:rPr lang="en-US" sz="2400" dirty="0" smtClean="0"/>
              <a:t>$1,195.00</a:t>
            </a:r>
          </a:p>
          <a:p>
            <a:r>
              <a:rPr lang="en-US" sz="2700" dirty="0" smtClean="0"/>
              <a:t>Discounts are offered for volume, education, non-profit and government purchases. </a:t>
            </a:r>
          </a:p>
          <a:p>
            <a:r>
              <a:rPr lang="en-US" sz="2700" dirty="0" smtClean="0"/>
              <a:t>Volume discounts begin at 5 copies. </a:t>
            </a:r>
          </a:p>
          <a:p>
            <a:r>
              <a:rPr lang="en-US" sz="2800" dirty="0" smtClean="0"/>
              <a:t>www.techsmith.com/sales</a:t>
            </a:r>
          </a:p>
          <a:p>
            <a:pPr>
              <a:buNone/>
            </a:pPr>
            <a:endParaRPr lang="en-US" sz="2700"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Studio Upgrades</a:t>
            </a:r>
            <a:endParaRPr lang="en-US" dirty="0"/>
          </a:p>
        </p:txBody>
      </p:sp>
      <p:sp>
        <p:nvSpPr>
          <p:cNvPr id="3" name="Content Placeholder 2"/>
          <p:cNvSpPr>
            <a:spLocks noGrp="1"/>
          </p:cNvSpPr>
          <p:nvPr>
            <p:ph idx="1"/>
          </p:nvPr>
        </p:nvSpPr>
        <p:spPr/>
        <p:txBody>
          <a:bodyPr/>
          <a:lstStyle/>
          <a:p>
            <a:r>
              <a:rPr lang="en-US" dirty="0" smtClean="0"/>
              <a:t>On purchase of a product, a customer can purchase the maintenance agreement.</a:t>
            </a:r>
          </a:p>
          <a:p>
            <a:r>
              <a:rPr lang="en-US" dirty="0" smtClean="0"/>
              <a:t>This agreement will entitle the customer to free upgrades of the product.</a:t>
            </a:r>
          </a:p>
          <a:p>
            <a:r>
              <a:rPr lang="en-US" dirty="0" smtClean="0"/>
              <a:t>Upgrade to </a:t>
            </a:r>
            <a:r>
              <a:rPr lang="en-US" dirty="0" err="1" smtClean="0"/>
              <a:t>Camtasia</a:t>
            </a:r>
            <a:r>
              <a:rPr lang="en-US" dirty="0" smtClean="0"/>
              <a:t> Studio 6!</a:t>
            </a:r>
          </a:p>
          <a:p>
            <a:pPr lvl="1"/>
            <a:r>
              <a:rPr lang="en-US" dirty="0" smtClean="0"/>
              <a:t>More editing and production options</a:t>
            </a:r>
          </a:p>
          <a:p>
            <a:pPr lvl="1"/>
            <a:r>
              <a:rPr lang="en-US" dirty="0" smtClean="0"/>
              <a:t>HD quality</a:t>
            </a:r>
          </a:p>
          <a:p>
            <a:pPr lvl="1"/>
            <a:r>
              <a:rPr lang="en-US" dirty="0" smtClean="0"/>
              <a:t>Edit faster with keyboard shortcuts </a:t>
            </a:r>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Line</a:t>
            </a:r>
            <a:endParaRPr lang="en-US" dirty="0"/>
          </a:p>
        </p:txBody>
      </p:sp>
      <p:pic>
        <p:nvPicPr>
          <p:cNvPr id="5" name="Picture 4" descr="c-relay.png"/>
          <p:cNvPicPr>
            <a:picLocks noChangeAspect="1"/>
          </p:cNvPicPr>
          <p:nvPr/>
        </p:nvPicPr>
        <p:blipFill>
          <a:blip r:embed="rId3"/>
          <a:stretch>
            <a:fillRect/>
          </a:stretch>
        </p:blipFill>
        <p:spPr>
          <a:xfrm>
            <a:off x="5257800" y="3962400"/>
            <a:ext cx="2880360" cy="503508"/>
          </a:xfrm>
          <a:prstGeom prst="rect">
            <a:avLst/>
          </a:prstGeom>
        </p:spPr>
      </p:pic>
      <p:pic>
        <p:nvPicPr>
          <p:cNvPr id="6" name="Picture 5" descr="c-studio.png"/>
          <p:cNvPicPr>
            <a:picLocks noChangeAspect="1"/>
          </p:cNvPicPr>
          <p:nvPr/>
        </p:nvPicPr>
        <p:blipFill>
          <a:blip r:embed="rId4"/>
          <a:stretch>
            <a:fillRect/>
          </a:stretch>
        </p:blipFill>
        <p:spPr>
          <a:xfrm>
            <a:off x="1219200" y="3048000"/>
            <a:ext cx="2958352" cy="502920"/>
          </a:xfrm>
          <a:prstGeom prst="rect">
            <a:avLst/>
          </a:prstGeom>
        </p:spPr>
      </p:pic>
      <p:pic>
        <p:nvPicPr>
          <p:cNvPr id="7" name="Picture 6" descr="morae.png"/>
          <p:cNvPicPr>
            <a:picLocks noChangeAspect="1"/>
          </p:cNvPicPr>
          <p:nvPr/>
        </p:nvPicPr>
        <p:blipFill>
          <a:blip r:embed="rId5"/>
          <a:stretch>
            <a:fillRect/>
          </a:stretch>
        </p:blipFill>
        <p:spPr>
          <a:xfrm>
            <a:off x="1219200" y="3962400"/>
            <a:ext cx="1517904" cy="503499"/>
          </a:xfrm>
          <a:prstGeom prst="rect">
            <a:avLst/>
          </a:prstGeom>
        </p:spPr>
      </p:pic>
      <p:pic>
        <p:nvPicPr>
          <p:cNvPr id="8" name="Picture 7" descr="jing.png"/>
          <p:cNvPicPr>
            <a:picLocks noChangeAspect="1"/>
          </p:cNvPicPr>
          <p:nvPr/>
        </p:nvPicPr>
        <p:blipFill>
          <a:blip r:embed="rId6"/>
          <a:stretch>
            <a:fillRect/>
          </a:stretch>
        </p:blipFill>
        <p:spPr>
          <a:xfrm>
            <a:off x="5257800" y="3048000"/>
            <a:ext cx="1197864" cy="505930"/>
          </a:xfrm>
          <a:prstGeom prst="rect">
            <a:avLst/>
          </a:prstGeom>
        </p:spPr>
      </p:pic>
      <p:pic>
        <p:nvPicPr>
          <p:cNvPr id="9" name="Picture 8" descr="screencast.png"/>
          <p:cNvPicPr>
            <a:picLocks noChangeAspect="1"/>
          </p:cNvPicPr>
          <p:nvPr/>
        </p:nvPicPr>
        <p:blipFill>
          <a:blip r:embed="rId7"/>
          <a:stretch>
            <a:fillRect/>
          </a:stretch>
        </p:blipFill>
        <p:spPr>
          <a:xfrm>
            <a:off x="5257800" y="2133600"/>
            <a:ext cx="3521807" cy="594360"/>
          </a:xfrm>
          <a:prstGeom prst="rect">
            <a:avLst/>
          </a:prstGeom>
        </p:spPr>
      </p:pic>
      <p:pic>
        <p:nvPicPr>
          <p:cNvPr id="10" name="Picture 9" descr="snagit.png"/>
          <p:cNvPicPr>
            <a:picLocks noChangeAspect="1"/>
          </p:cNvPicPr>
          <p:nvPr/>
        </p:nvPicPr>
        <p:blipFill>
          <a:blip r:embed="rId8"/>
          <a:stretch>
            <a:fillRect/>
          </a:stretch>
        </p:blipFill>
        <p:spPr>
          <a:xfrm>
            <a:off x="1219201" y="2133599"/>
            <a:ext cx="1516155" cy="502920"/>
          </a:xfrm>
          <a:prstGeom prst="rect">
            <a:avLst/>
          </a:prstGeom>
        </p:spPr>
      </p:pic>
      <p:sp>
        <p:nvSpPr>
          <p:cNvPr id="11" name="Content Placeholder 2"/>
          <p:cNvSpPr>
            <a:spLocks noGrp="1"/>
          </p:cNvSpPr>
          <p:nvPr>
            <p:ph idx="1"/>
          </p:nvPr>
        </p:nvSpPr>
        <p:spPr>
          <a:xfrm>
            <a:off x="-152400" y="2133600"/>
            <a:ext cx="1600200" cy="609600"/>
          </a:xfrm>
        </p:spPr>
        <p:txBody>
          <a:bodyPr anchor="t" anchorCtr="1">
            <a:normAutofit/>
          </a:bodyPr>
          <a:lstStyle/>
          <a:p>
            <a:pPr>
              <a:buNone/>
            </a:pPr>
            <a:r>
              <a:rPr lang="en-US" sz="2000" b="1" dirty="0" smtClean="0">
                <a:solidFill>
                  <a:schemeClr val="tx1">
                    <a:lumMod val="50000"/>
                    <a:lumOff val="50000"/>
                  </a:schemeClr>
                </a:solidFill>
              </a:rPr>
              <a:t>1991</a:t>
            </a:r>
            <a:endParaRPr lang="en-US" sz="2000" b="1" dirty="0">
              <a:solidFill>
                <a:schemeClr val="tx1">
                  <a:lumMod val="50000"/>
                  <a:lumOff val="50000"/>
                </a:schemeClr>
              </a:solidFill>
            </a:endParaRPr>
          </a:p>
        </p:txBody>
      </p:sp>
      <p:pic>
        <p:nvPicPr>
          <p:cNvPr id="12" name="Picture 11" descr="uservue.png"/>
          <p:cNvPicPr>
            <a:picLocks noChangeAspect="1"/>
          </p:cNvPicPr>
          <p:nvPr/>
        </p:nvPicPr>
        <p:blipFill>
          <a:blip r:embed="rId9"/>
          <a:stretch>
            <a:fillRect/>
          </a:stretch>
        </p:blipFill>
        <p:spPr>
          <a:xfrm>
            <a:off x="1231393" y="4844632"/>
            <a:ext cx="1847088" cy="504425"/>
          </a:xfrm>
          <a:prstGeom prst="rect">
            <a:avLst/>
          </a:prstGeom>
        </p:spPr>
      </p:pic>
      <p:sp>
        <p:nvSpPr>
          <p:cNvPr id="13" name="Content Placeholder 2"/>
          <p:cNvSpPr txBox="1">
            <a:spLocks/>
          </p:cNvSpPr>
          <p:nvPr/>
        </p:nvSpPr>
        <p:spPr>
          <a:xfrm>
            <a:off x="-152400" y="30483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1999</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4" name="Content Placeholder 2"/>
          <p:cNvSpPr txBox="1">
            <a:spLocks/>
          </p:cNvSpPr>
          <p:nvPr/>
        </p:nvSpPr>
        <p:spPr>
          <a:xfrm>
            <a:off x="-152400" y="39627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2004</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5" name="Content Placeholder 2"/>
          <p:cNvSpPr txBox="1">
            <a:spLocks/>
          </p:cNvSpPr>
          <p:nvPr/>
        </p:nvSpPr>
        <p:spPr>
          <a:xfrm>
            <a:off x="-152400" y="4844997"/>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2004</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6" name="Content Placeholder 2"/>
          <p:cNvSpPr txBox="1">
            <a:spLocks/>
          </p:cNvSpPr>
          <p:nvPr/>
        </p:nvSpPr>
        <p:spPr>
          <a:xfrm>
            <a:off x="3962400" y="2133600"/>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tx1">
                    <a:lumMod val="50000"/>
                    <a:lumOff val="50000"/>
                  </a:schemeClr>
                </a:solidFill>
                <a:effectLst/>
                <a:uLnTx/>
                <a:uFillTx/>
                <a:latin typeface="HelveticaNeueLT Std Lt" pitchFamily="34" charset="0"/>
                <a:ea typeface="+mn-ea"/>
                <a:cs typeface="+mn-cs"/>
              </a:rPr>
              <a:t>2006</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7" name="Content Placeholder 2"/>
          <p:cNvSpPr txBox="1">
            <a:spLocks/>
          </p:cNvSpPr>
          <p:nvPr/>
        </p:nvSpPr>
        <p:spPr>
          <a:xfrm>
            <a:off x="3962400" y="30483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2007</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
        <p:nvSpPr>
          <p:cNvPr id="18" name="Content Placeholder 2"/>
          <p:cNvSpPr txBox="1">
            <a:spLocks/>
          </p:cNvSpPr>
          <p:nvPr/>
        </p:nvSpPr>
        <p:spPr>
          <a:xfrm>
            <a:off x="3962400" y="3962766"/>
            <a:ext cx="1600200" cy="609600"/>
          </a:xfrm>
          <a:prstGeom prst="rect">
            <a:avLst/>
          </a:prstGeom>
        </p:spPr>
        <p:txBody>
          <a:bodyPr vert="horz" lIns="91440" tIns="45720" rIns="91440" bIns="45720" rtlCol="0" anchor="t" anchorCtr="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50000"/>
                    <a:lumOff val="50000"/>
                  </a:schemeClr>
                </a:solidFill>
                <a:latin typeface="HelveticaNeueLT Std Lt" pitchFamily="34" charset="0"/>
              </a:rPr>
              <a:t>2008</a:t>
            </a:r>
            <a:endParaRPr kumimoji="0" lang="en-US" sz="2000" b="1" i="0" u="none" strike="noStrike" kern="1200" cap="none" spc="0" normalizeH="0" baseline="0" noProof="0" dirty="0">
              <a:ln>
                <a:noFill/>
              </a:ln>
              <a:solidFill>
                <a:schemeClr val="tx1">
                  <a:lumMod val="50000"/>
                  <a:lumOff val="50000"/>
                </a:schemeClr>
              </a:solidFill>
              <a:effectLst/>
              <a:uLnTx/>
              <a:uFillTx/>
              <a:latin typeface="HelveticaNeueLT Std Lt" pitchFamily="34" charset="0"/>
              <a:ea typeface="+mn-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a:bodyPr>
          <a:lstStyle/>
          <a:p>
            <a:r>
              <a:rPr lang="en-US" dirty="0" smtClean="0"/>
              <a:t>Camtasia Studio Case Study</a:t>
            </a:r>
            <a:endParaRPr lang="en-US" dirty="0"/>
          </a:p>
        </p:txBody>
      </p:sp>
      <p:pic>
        <p:nvPicPr>
          <p:cNvPr id="4" name="Picture 6"/>
          <p:cNvPicPr>
            <a:picLocks noChangeAspect="1" noChangeArrowheads="1"/>
          </p:cNvPicPr>
          <p:nvPr/>
        </p:nvPicPr>
        <p:blipFill>
          <a:blip r:embed="rId3"/>
          <a:srcRect/>
          <a:stretch>
            <a:fillRect/>
          </a:stretch>
        </p:blipFill>
        <p:spPr bwMode="auto">
          <a:xfrm>
            <a:off x="4495800" y="1447800"/>
            <a:ext cx="3949309" cy="42672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lightRig rig="soft" dir="t"/>
          </a:scene3d>
          <a:sp3d contourW="12700" prstMaterial="matte">
            <a:bevelT w="63500" h="50800"/>
            <a:contourClr>
              <a:srgbClr val="C0C0C0"/>
            </a:contourClr>
          </a:sp3d>
        </p:spPr>
      </p:pic>
      <p:sp>
        <p:nvSpPr>
          <p:cNvPr id="5" name="Content Placeholder 2"/>
          <p:cNvSpPr>
            <a:spLocks noGrp="1"/>
          </p:cNvSpPr>
          <p:nvPr>
            <p:ph idx="1"/>
          </p:nvPr>
        </p:nvSpPr>
        <p:spPr>
          <a:xfrm>
            <a:off x="228600" y="2255838"/>
            <a:ext cx="4495800" cy="4525962"/>
          </a:xfrm>
        </p:spPr>
        <p:txBody>
          <a:bodyPr/>
          <a:lstStyle/>
          <a:p>
            <a:pPr eaLnBrk="1" hangingPunct="1"/>
            <a:r>
              <a:rPr lang="en-US" dirty="0" err="1" smtClean="0"/>
              <a:t>QuickStart</a:t>
            </a:r>
            <a:r>
              <a:rPr lang="en-US" dirty="0" smtClean="0"/>
              <a:t> videos</a:t>
            </a:r>
          </a:p>
          <a:p>
            <a:pPr eaLnBrk="1" hangingPunct="1"/>
            <a:endParaRPr lang="en-US" dirty="0" smtClean="0"/>
          </a:p>
          <a:p>
            <a:pPr eaLnBrk="1" hangingPunct="1"/>
            <a:r>
              <a:rPr lang="en-US" dirty="0" smtClean="0"/>
              <a:t>Eliminated 700,000</a:t>
            </a:r>
            <a:br>
              <a:rPr lang="en-US" dirty="0" smtClean="0"/>
            </a:br>
            <a:r>
              <a:rPr lang="en-US" dirty="0" smtClean="0"/>
              <a:t>support  calls in one year </a:t>
            </a:r>
          </a:p>
          <a:p>
            <a:pPr eaLnBrk="1" hangingPunct="1"/>
            <a:endParaRPr lang="en-US" dirty="0" smtClean="0"/>
          </a:p>
          <a:p>
            <a:pPr eaLnBrk="1" hangingPunct="1"/>
            <a:r>
              <a:rPr lang="en-US" dirty="0" smtClean="0"/>
              <a:t>Saves $20M</a:t>
            </a:r>
          </a:p>
        </p:txBody>
      </p:sp>
      <p:pic>
        <p:nvPicPr>
          <p:cNvPr id="8" name="Picture 6" descr="roxio.png"/>
          <p:cNvPicPr>
            <a:picLocks noChangeAspect="1"/>
          </p:cNvPicPr>
          <p:nvPr/>
        </p:nvPicPr>
        <p:blipFill>
          <a:blip r:embed="rId4"/>
          <a:srcRect/>
          <a:stretch>
            <a:fillRect/>
          </a:stretch>
        </p:blipFill>
        <p:spPr bwMode="auto">
          <a:xfrm>
            <a:off x="1066800" y="1213796"/>
            <a:ext cx="2133600" cy="843604"/>
          </a:xfrm>
          <a:prstGeom prst="rect">
            <a:avLst/>
          </a:prstGeom>
          <a:noFill/>
          <a:ln w="9525">
            <a:noFill/>
            <a:miter lim="800000"/>
            <a:headEnd/>
            <a:tailEnd/>
          </a:ln>
        </p:spPr>
      </p:pic>
      <p:pic>
        <p:nvPicPr>
          <p:cNvPr id="6" name="Picture 5"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Camtasia Studio Case Study</a:t>
            </a:r>
            <a:endParaRPr lang="en-US" dirty="0"/>
          </a:p>
        </p:txBody>
      </p:sp>
      <p:sp>
        <p:nvSpPr>
          <p:cNvPr id="3" name="Content Placeholder 2"/>
          <p:cNvSpPr>
            <a:spLocks noGrp="1"/>
          </p:cNvSpPr>
          <p:nvPr>
            <p:ph idx="1"/>
          </p:nvPr>
        </p:nvSpPr>
        <p:spPr>
          <a:xfrm>
            <a:off x="457200" y="2514600"/>
            <a:ext cx="4114800" cy="3611563"/>
          </a:xfrm>
        </p:spPr>
        <p:txBody>
          <a:bodyPr>
            <a:normAutofit/>
          </a:bodyPr>
          <a:lstStyle/>
          <a:p>
            <a:r>
              <a:rPr lang="en-US" dirty="0" smtClean="0"/>
              <a:t>Support costs slashed by $250,000 per year </a:t>
            </a:r>
          </a:p>
          <a:p>
            <a:r>
              <a:rPr lang="en-US" dirty="0" smtClean="0"/>
              <a:t>Increased sales </a:t>
            </a:r>
          </a:p>
          <a:p>
            <a:r>
              <a:rPr lang="en-US" dirty="0" smtClean="0"/>
              <a:t>Increased customer satisfaction </a:t>
            </a:r>
          </a:p>
          <a:p>
            <a:endParaRPr lang="en-US" dirty="0"/>
          </a:p>
        </p:txBody>
      </p:sp>
      <p:pic>
        <p:nvPicPr>
          <p:cNvPr id="40962" name="Picture 2"/>
          <p:cNvPicPr>
            <a:picLocks noChangeAspect="1" noChangeArrowheads="1"/>
          </p:cNvPicPr>
          <p:nvPr/>
        </p:nvPicPr>
        <p:blipFill>
          <a:blip r:embed="rId3"/>
          <a:srcRect/>
          <a:stretch>
            <a:fillRect/>
          </a:stretch>
        </p:blipFill>
        <p:spPr bwMode="auto">
          <a:xfrm>
            <a:off x="3505200" y="2362200"/>
            <a:ext cx="5638800" cy="2990850"/>
          </a:xfrm>
          <a:prstGeom prst="rect">
            <a:avLst/>
          </a:prstGeom>
          <a:noFill/>
          <a:ln w="9525">
            <a:noFill/>
            <a:miter lim="800000"/>
            <a:headEnd/>
            <a:tailEnd/>
          </a:ln>
          <a:effectLst/>
          <a:scene3d>
            <a:camera prst="perspectiveContrastingLeftFacing"/>
            <a:lightRig rig="threePt" dir="t"/>
          </a:scene3d>
        </p:spPr>
      </p:pic>
      <p:pic>
        <p:nvPicPr>
          <p:cNvPr id="40963" name="Picture 3"/>
          <p:cNvPicPr>
            <a:picLocks noChangeAspect="1" noChangeArrowheads="1"/>
          </p:cNvPicPr>
          <p:nvPr/>
        </p:nvPicPr>
        <p:blipFill>
          <a:blip r:embed="rId4"/>
          <a:srcRect/>
          <a:stretch>
            <a:fillRect/>
          </a:stretch>
        </p:blipFill>
        <p:spPr bwMode="auto">
          <a:xfrm>
            <a:off x="1143000" y="1295400"/>
            <a:ext cx="2287121" cy="990600"/>
          </a:xfrm>
          <a:prstGeom prst="rect">
            <a:avLst/>
          </a:prstGeom>
          <a:noFill/>
          <a:ln w="9525">
            <a:noFill/>
            <a:miter lim="800000"/>
            <a:headEnd/>
            <a:tailEnd/>
          </a:ln>
          <a:effectLst/>
        </p:spPr>
      </p:pic>
      <p:pic>
        <p:nvPicPr>
          <p:cNvPr id="6" name="Picture 5"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1752600" y="3962400"/>
            <a:ext cx="5791200" cy="1446550"/>
          </a:xfrm>
          <a:prstGeom prst="rect">
            <a:avLst/>
          </a:prstGeom>
          <a:solidFill>
            <a:schemeClr val="accent3">
              <a:lumMod val="40000"/>
              <a:lumOff val="60000"/>
              <a:alpha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tx1">
                    <a:lumMod val="65000"/>
                    <a:lumOff val="35000"/>
                  </a:schemeClr>
                </a:solidFill>
                <a:effectLst/>
                <a:latin typeface="HelveticaNeueLT Std Lt"/>
                <a:cs typeface="Arial" pitchFamily="34" charset="0"/>
              </a:rPr>
              <a:t>  Lecture capture for everyone.</a:t>
            </a:r>
          </a:p>
          <a:p>
            <a:pPr algn="ctr" fontAlgn="base">
              <a:spcBef>
                <a:spcPct val="0"/>
              </a:spcBef>
              <a:spcAft>
                <a:spcPct val="0"/>
              </a:spcAft>
            </a:pPr>
            <a:r>
              <a:rPr lang="en-US" sz="2200" dirty="0" smtClean="0">
                <a:solidFill>
                  <a:schemeClr val="tx1">
                    <a:lumMod val="65000"/>
                    <a:lumOff val="35000"/>
                  </a:schemeClr>
                </a:solidFill>
                <a:latin typeface="HelveticaNeueLT Std Lt"/>
              </a:rPr>
              <a:t>The most streamlined way for anyone and everyone at your organization to record live lectures and presentations.</a:t>
            </a:r>
          </a:p>
        </p:txBody>
      </p:sp>
      <p:sp>
        <p:nvSpPr>
          <p:cNvPr id="9" name="Title 1"/>
          <p:cNvSpPr>
            <a:spLocks noGrp="1"/>
          </p:cNvSpPr>
          <p:nvPr>
            <p:ph type="title"/>
          </p:nvPr>
        </p:nvSpPr>
        <p:spPr>
          <a:xfrm>
            <a:off x="457200" y="274638"/>
            <a:ext cx="8229600" cy="1143000"/>
          </a:xfrm>
        </p:spPr>
        <p:txBody>
          <a:bodyPr/>
          <a:lstStyle/>
          <a:p>
            <a:r>
              <a:rPr lang="en-US" dirty="0" smtClean="0"/>
              <a:t>Camtasia Relay</a:t>
            </a:r>
            <a:endParaRPr lang="en-US" dirty="0"/>
          </a:p>
        </p:txBody>
      </p:sp>
      <p:pic>
        <p:nvPicPr>
          <p:cNvPr id="7" name="Picture 6" descr="c-relay.png"/>
          <p:cNvPicPr>
            <a:picLocks noChangeAspect="1"/>
          </p:cNvPicPr>
          <p:nvPr/>
        </p:nvPicPr>
        <p:blipFill>
          <a:blip r:embed="rId3"/>
          <a:stretch>
            <a:fillRect/>
          </a:stretch>
        </p:blipFill>
        <p:spPr>
          <a:xfrm>
            <a:off x="207264" y="6096000"/>
            <a:ext cx="3145536" cy="549863"/>
          </a:xfrm>
          <a:prstGeom prst="rect">
            <a:avLst/>
          </a:prstGeom>
        </p:spPr>
      </p:pic>
      <p:pic>
        <p:nvPicPr>
          <p:cNvPr id="8" name="Picture 7" descr="platform-cross.png"/>
          <p:cNvPicPr>
            <a:picLocks noChangeAspect="1"/>
          </p:cNvPicPr>
          <p:nvPr/>
        </p:nvPicPr>
        <p:blipFill>
          <a:blip r:embed="rId4"/>
          <a:stretch>
            <a:fillRect/>
          </a:stretch>
        </p:blipFill>
        <p:spPr>
          <a:xfrm>
            <a:off x="7924800" y="0"/>
            <a:ext cx="1219200" cy="914400"/>
          </a:xfrm>
          <a:prstGeom prst="rect">
            <a:avLst/>
          </a:prstGeom>
        </p:spPr>
      </p:pic>
      <p:pic>
        <p:nvPicPr>
          <p:cNvPr id="10" name="Picture 9" descr="relay-flow-2.1.png"/>
          <p:cNvPicPr>
            <a:picLocks noChangeAspect="1"/>
          </p:cNvPicPr>
          <p:nvPr/>
        </p:nvPicPr>
        <p:blipFill>
          <a:blip r:embed="rId5"/>
          <a:stretch>
            <a:fillRect/>
          </a:stretch>
        </p:blipFill>
        <p:spPr>
          <a:xfrm>
            <a:off x="188976" y="1066800"/>
            <a:ext cx="8650224" cy="297351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a:t>
            </a:r>
            <a:endParaRPr lang="en-US" dirty="0"/>
          </a:p>
        </p:txBody>
      </p:sp>
      <p:pic>
        <p:nvPicPr>
          <p:cNvPr id="6" name="Picture 5" descr="platform-cross.png"/>
          <p:cNvPicPr>
            <a:picLocks noChangeAspect="1"/>
          </p:cNvPicPr>
          <p:nvPr/>
        </p:nvPicPr>
        <p:blipFill>
          <a:blip r:embed="rId2"/>
          <a:stretch>
            <a:fillRect/>
          </a:stretch>
        </p:blipFill>
        <p:spPr>
          <a:xfrm>
            <a:off x="7924800" y="0"/>
            <a:ext cx="1219200" cy="914400"/>
          </a:xfrm>
          <a:prstGeom prst="rect">
            <a:avLst/>
          </a:prstGeom>
        </p:spPr>
      </p:pic>
      <p:sp>
        <p:nvSpPr>
          <p:cNvPr id="9" name="Rectangle 8"/>
          <p:cNvSpPr/>
          <p:nvPr/>
        </p:nvSpPr>
        <p:spPr>
          <a:xfrm>
            <a:off x="762000" y="1844695"/>
            <a:ext cx="7924800" cy="1877437"/>
          </a:xfrm>
          <a:prstGeom prst="rect">
            <a:avLst/>
          </a:prstGeom>
        </p:spPr>
        <p:txBody>
          <a:bodyPr wrap="square">
            <a:spAutoFit/>
          </a:bodyPr>
          <a:lstStyle/>
          <a:p>
            <a:r>
              <a:rPr lang="en-US" sz="2400" dirty="0" smtClean="0"/>
              <a:t>"Uses the same proven technology as </a:t>
            </a:r>
            <a:r>
              <a:rPr lang="en-US" sz="2400" dirty="0" err="1" smtClean="0"/>
              <a:t>Camtasia</a:t>
            </a:r>
            <a:r>
              <a:rPr lang="en-US" sz="2400" dirty="0" smtClean="0"/>
              <a:t> Studio,</a:t>
            </a:r>
            <a:r>
              <a:rPr lang="en-US" sz="2400" dirty="0" smtClean="0"/>
              <a:t> </a:t>
            </a:r>
            <a:br>
              <a:rPr lang="en-US" sz="2400" dirty="0" smtClean="0"/>
            </a:br>
            <a:r>
              <a:rPr lang="en-US" sz="2400" dirty="0" smtClean="0"/>
              <a:t>with </a:t>
            </a:r>
            <a:r>
              <a:rPr lang="en-US" sz="2400" dirty="0" smtClean="0"/>
              <a:t>an intuitive and user-friendly interface, which facilitates</a:t>
            </a:r>
            <a:r>
              <a:rPr lang="en-US" sz="2400" dirty="0" smtClean="0"/>
              <a:t> </a:t>
            </a:r>
            <a:br>
              <a:rPr lang="en-US" sz="2400" dirty="0" smtClean="0"/>
            </a:br>
            <a:r>
              <a:rPr lang="en-US" sz="2400" dirty="0" smtClean="0"/>
              <a:t>a </a:t>
            </a:r>
            <a:r>
              <a:rPr lang="en-US" sz="2400" dirty="0" smtClean="0"/>
              <a:t>campus-wide rollout."</a:t>
            </a:r>
            <a:r>
              <a:rPr lang="en-US" sz="2400" dirty="0" smtClean="0"/>
              <a:t> </a:t>
            </a:r>
          </a:p>
          <a:p>
            <a:endParaRPr lang="en-US" sz="2400" dirty="0" smtClean="0"/>
          </a:p>
          <a:p>
            <a:pPr algn="r"/>
            <a:r>
              <a:rPr lang="en-US" sz="2000" i="1" dirty="0" smtClean="0"/>
              <a:t> -Brian </a:t>
            </a:r>
            <a:r>
              <a:rPr lang="en-US" sz="2000" i="1" dirty="0" err="1" smtClean="0"/>
              <a:t>Coll</a:t>
            </a:r>
            <a:r>
              <a:rPr lang="en-US" sz="2000" i="1" dirty="0" smtClean="0"/>
              <a:t>, lecturer, quality &amp; engineering, Institute of Technology, </a:t>
            </a:r>
            <a:r>
              <a:rPr lang="en-US" sz="2000" i="1" dirty="0" err="1" smtClean="0"/>
              <a:t>Sligo</a:t>
            </a:r>
            <a:r>
              <a:rPr lang="en-US" sz="2000" dirty="0" smtClean="0"/>
              <a:t>.</a:t>
            </a:r>
          </a:p>
        </p:txBody>
      </p:sp>
      <p:sp>
        <p:nvSpPr>
          <p:cNvPr id="10" name="TextBox 9"/>
          <p:cNvSpPr txBox="1"/>
          <p:nvPr/>
        </p:nvSpPr>
        <p:spPr>
          <a:xfrm>
            <a:off x="685800" y="4206895"/>
            <a:ext cx="8001000" cy="1508105"/>
          </a:xfrm>
          <a:prstGeom prst="rect">
            <a:avLst/>
          </a:prstGeom>
          <a:noFill/>
        </p:spPr>
        <p:txBody>
          <a:bodyPr wrap="square" rtlCol="0">
            <a:spAutoFit/>
          </a:bodyPr>
          <a:lstStyle/>
          <a:p>
            <a:r>
              <a:rPr lang="en-US" sz="2400" dirty="0" smtClean="0"/>
              <a:t>"The incredible time savings and ease-of-use make </a:t>
            </a:r>
            <a:r>
              <a:rPr lang="en-US" sz="2400" dirty="0" err="1" smtClean="0"/>
              <a:t>Camtasia</a:t>
            </a:r>
            <a:r>
              <a:rPr lang="en-US" sz="2400" dirty="0" smtClean="0"/>
              <a:t> Relay the single greatest find for our IT department this year."</a:t>
            </a:r>
            <a:r>
              <a:rPr lang="en-US" sz="2400" dirty="0" smtClean="0"/>
              <a:t> </a:t>
            </a:r>
          </a:p>
          <a:p>
            <a:endParaRPr lang="en-US" sz="2400" dirty="0" smtClean="0"/>
          </a:p>
          <a:p>
            <a:pPr algn="r"/>
            <a:r>
              <a:rPr lang="en-US" sz="2000" i="1" dirty="0" smtClean="0"/>
              <a:t> -Eric Coffman, network manager, West Virginia University HSC</a:t>
            </a:r>
            <a:r>
              <a:rPr lang="en-US" dirty="0" smtClean="0"/>
              <a: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Recorder</a:t>
            </a:r>
            <a:endParaRPr lang="en-US" dirty="0"/>
          </a:p>
        </p:txBody>
      </p:sp>
      <p:sp>
        <p:nvSpPr>
          <p:cNvPr id="4" name="TextBox 3"/>
          <p:cNvSpPr txBox="1"/>
          <p:nvPr/>
        </p:nvSpPr>
        <p:spPr>
          <a:xfrm>
            <a:off x="457200" y="1524000"/>
            <a:ext cx="4267200" cy="1107996"/>
          </a:xfrm>
          <a:prstGeom prst="rect">
            <a:avLst/>
          </a:prstGeom>
          <a:noFill/>
        </p:spPr>
        <p:txBody>
          <a:bodyPr wrap="square" rtlCol="0">
            <a:spAutoFit/>
          </a:bodyPr>
          <a:lstStyle/>
          <a:p>
            <a:pPr algn="ctr"/>
            <a:r>
              <a:rPr lang="en-US" sz="2200" dirty="0" smtClean="0"/>
              <a:t>Create a video or audio account of your lecture, presentation or meeting in three easy clicks.</a:t>
            </a:r>
            <a:endParaRPr lang="en-US" sz="2200" dirty="0"/>
          </a:p>
        </p:txBody>
      </p:sp>
      <p:sp>
        <p:nvSpPr>
          <p:cNvPr id="5" name="TextBox 4"/>
          <p:cNvSpPr txBox="1"/>
          <p:nvPr/>
        </p:nvSpPr>
        <p:spPr>
          <a:xfrm>
            <a:off x="533400" y="2930604"/>
            <a:ext cx="4267200" cy="1107996"/>
          </a:xfrm>
          <a:prstGeom prst="rect">
            <a:avLst/>
          </a:prstGeom>
          <a:solidFill>
            <a:schemeClr val="accent3">
              <a:lumMod val="40000"/>
              <a:lumOff val="60000"/>
            </a:schemeClr>
          </a:solidFill>
        </p:spPr>
        <p:txBody>
          <a:bodyPr wrap="square" rtlCol="0">
            <a:spAutoFit/>
          </a:bodyPr>
          <a:lstStyle/>
          <a:p>
            <a:pPr algn="ctr"/>
            <a:r>
              <a:rPr lang="en-US" sz="2200" dirty="0" smtClean="0"/>
              <a:t>Production is handled by the server, so there is no waiting around when you are done.</a:t>
            </a:r>
            <a:endParaRPr lang="en-US" sz="2200" dirty="0"/>
          </a:p>
        </p:txBody>
      </p:sp>
      <p:sp>
        <p:nvSpPr>
          <p:cNvPr id="6" name="TextBox 5"/>
          <p:cNvSpPr txBox="1"/>
          <p:nvPr/>
        </p:nvSpPr>
        <p:spPr>
          <a:xfrm>
            <a:off x="457200" y="4412159"/>
            <a:ext cx="4419600" cy="769441"/>
          </a:xfrm>
          <a:prstGeom prst="rect">
            <a:avLst/>
          </a:prstGeom>
          <a:noFill/>
        </p:spPr>
        <p:txBody>
          <a:bodyPr wrap="square" rtlCol="0">
            <a:spAutoFit/>
          </a:bodyPr>
          <a:lstStyle/>
          <a:p>
            <a:pPr algn="ctr"/>
            <a:r>
              <a:rPr lang="en-US" sz="2200" dirty="0" smtClean="0"/>
              <a:t>Offline recording can function on Mac and PC.</a:t>
            </a:r>
            <a:endParaRPr lang="en-US" sz="2200" dirty="0"/>
          </a:p>
        </p:txBody>
      </p:sp>
      <p:pic>
        <p:nvPicPr>
          <p:cNvPr id="1026" name="Picture 2"/>
          <p:cNvPicPr>
            <a:picLocks noChangeAspect="1" noChangeArrowheads="1"/>
          </p:cNvPicPr>
          <p:nvPr/>
        </p:nvPicPr>
        <p:blipFill>
          <a:blip r:embed="rId2"/>
          <a:srcRect/>
          <a:stretch>
            <a:fillRect/>
          </a:stretch>
        </p:blipFill>
        <p:spPr bwMode="auto">
          <a:xfrm>
            <a:off x="5029200" y="1600200"/>
            <a:ext cx="3748087" cy="3587975"/>
          </a:xfrm>
          <a:prstGeom prst="rect">
            <a:avLst/>
          </a:prstGeom>
          <a:noFill/>
          <a:ln w="9525">
            <a:noFill/>
            <a:miter lim="800000"/>
            <a:headEnd/>
            <a:tailEnd/>
          </a:ln>
          <a:effectLst/>
        </p:spPr>
      </p:pic>
      <p:pic>
        <p:nvPicPr>
          <p:cNvPr id="7" name="Picture 6" descr="platform-cros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Production</a:t>
            </a:r>
            <a:endParaRPr lang="en-US" dirty="0"/>
          </a:p>
        </p:txBody>
      </p:sp>
      <p:pic>
        <p:nvPicPr>
          <p:cNvPr id="2050" name="Picture 2"/>
          <p:cNvPicPr>
            <a:picLocks noChangeAspect="1" noChangeArrowheads="1"/>
          </p:cNvPicPr>
          <p:nvPr/>
        </p:nvPicPr>
        <p:blipFill>
          <a:blip r:embed="rId2"/>
          <a:srcRect/>
          <a:stretch>
            <a:fillRect/>
          </a:stretch>
        </p:blipFill>
        <p:spPr bwMode="auto">
          <a:xfrm>
            <a:off x="1624013" y="1497980"/>
            <a:ext cx="5919787" cy="2312020"/>
          </a:xfrm>
          <a:prstGeom prst="rect">
            <a:avLst/>
          </a:prstGeom>
          <a:noFill/>
          <a:ln w="9525">
            <a:noFill/>
            <a:miter lim="800000"/>
            <a:headEnd/>
            <a:tailEnd/>
          </a:ln>
          <a:effectLst/>
        </p:spPr>
      </p:pic>
      <p:sp>
        <p:nvSpPr>
          <p:cNvPr id="5" name="TextBox 4"/>
          <p:cNvSpPr txBox="1"/>
          <p:nvPr/>
        </p:nvSpPr>
        <p:spPr>
          <a:xfrm>
            <a:off x="1524000" y="4419600"/>
            <a:ext cx="6172200" cy="1200329"/>
          </a:xfrm>
          <a:prstGeom prst="rect">
            <a:avLst/>
          </a:prstGeom>
          <a:solidFill>
            <a:schemeClr val="accent3">
              <a:lumMod val="40000"/>
              <a:lumOff val="60000"/>
            </a:schemeClr>
          </a:solidFill>
        </p:spPr>
        <p:txBody>
          <a:bodyPr wrap="square" rtlCol="0">
            <a:spAutoFit/>
          </a:bodyPr>
          <a:lstStyle/>
          <a:p>
            <a:pPr algn="ctr"/>
            <a:r>
              <a:rPr lang="en-US" sz="2400" dirty="0" smtClean="0"/>
              <a:t>When the recording arrives at the server, profile settings are applied, producing the recording into one or many formats. </a:t>
            </a:r>
            <a:endParaRPr 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Output Options</a:t>
            </a:r>
            <a:endParaRPr lang="en-US" dirty="0"/>
          </a:p>
        </p:txBody>
      </p:sp>
      <p:sp>
        <p:nvSpPr>
          <p:cNvPr id="3" name="Content Placeholder 2"/>
          <p:cNvSpPr>
            <a:spLocks noGrp="1"/>
          </p:cNvSpPr>
          <p:nvPr>
            <p:ph idx="1"/>
          </p:nvPr>
        </p:nvSpPr>
        <p:spPr/>
        <p:txBody>
          <a:bodyPr/>
          <a:lstStyle/>
          <a:p>
            <a:r>
              <a:rPr lang="en-US" dirty="0" smtClean="0"/>
              <a:t>A file format for everyone!</a:t>
            </a:r>
          </a:p>
          <a:p>
            <a:pPr lvl="1"/>
            <a:r>
              <a:rPr lang="en-US" dirty="0" smtClean="0"/>
              <a:t>Flash</a:t>
            </a:r>
          </a:p>
          <a:p>
            <a:pPr lvl="1"/>
            <a:r>
              <a:rPr lang="en-US" dirty="0" smtClean="0"/>
              <a:t>iPod Video (MP4)</a:t>
            </a:r>
          </a:p>
          <a:p>
            <a:pPr lvl="1"/>
            <a:r>
              <a:rPr lang="en-US" dirty="0" smtClean="0"/>
              <a:t>Audio (MP3)</a:t>
            </a:r>
          </a:p>
          <a:p>
            <a:pPr lvl="1"/>
            <a:r>
              <a:rPr lang="en-US" dirty="0" err="1" smtClean="0"/>
              <a:t>Camtasia</a:t>
            </a:r>
            <a:r>
              <a:rPr lang="en-US" dirty="0" smtClean="0"/>
              <a:t> Studio (CAMREC)</a:t>
            </a:r>
          </a:p>
          <a:p>
            <a:pPr lvl="1"/>
            <a:r>
              <a:rPr lang="en-US" dirty="0" smtClean="0"/>
              <a:t>Windows Media (WMV)</a:t>
            </a:r>
          </a:p>
          <a:p>
            <a:pPr lvl="1"/>
            <a:r>
              <a:rPr lang="en-US" dirty="0" smtClean="0"/>
              <a:t>Real Media (RM)</a:t>
            </a:r>
          </a:p>
          <a:p>
            <a:pPr lvl="1"/>
            <a:r>
              <a:rPr lang="en-US" dirty="0" smtClean="0"/>
              <a:t>Along with many others…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Camtasia</a:t>
            </a:r>
            <a:r>
              <a:rPr lang="en-US" dirty="0" smtClean="0"/>
              <a:t> Relay Pricing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Please request a quote from our sales team and we will contact you to discuss your purchase.</a:t>
            </a:r>
          </a:p>
          <a:p>
            <a:r>
              <a:rPr lang="en-US" dirty="0" smtClean="0"/>
              <a:t>Education pricing:</a:t>
            </a:r>
          </a:p>
          <a:p>
            <a:pPr lvl="1"/>
            <a:r>
              <a:rPr lang="en-US" sz="2400" dirty="0" smtClean="0"/>
              <a:t>Starts at $4,995.00 per server</a:t>
            </a:r>
          </a:p>
          <a:p>
            <a:pPr lvl="1"/>
            <a:r>
              <a:rPr lang="en-US" sz="2400" dirty="0" smtClean="0"/>
              <a:t>No per cost for the end user.</a:t>
            </a:r>
          </a:p>
          <a:p>
            <a:r>
              <a:rPr lang="en-US" dirty="0" smtClean="0"/>
              <a:t>We offer discounts for education pricing.</a:t>
            </a:r>
          </a:p>
          <a:p>
            <a:r>
              <a:rPr lang="en-US" dirty="0" smtClean="0"/>
              <a:t>Our prices are not annual like competitive products!</a:t>
            </a:r>
          </a:p>
          <a:p>
            <a:r>
              <a:rPr lang="en-US" dirty="0" smtClean="0"/>
              <a:t>www.techsmith.com/sales</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Screencast.com</a:t>
            </a:r>
            <a:endParaRPr lang="en-US" dirty="0"/>
          </a:p>
        </p:txBody>
      </p:sp>
      <p:sp>
        <p:nvSpPr>
          <p:cNvPr id="5" name="TextBox 4"/>
          <p:cNvSpPr txBox="1"/>
          <p:nvPr/>
        </p:nvSpPr>
        <p:spPr>
          <a:xfrm>
            <a:off x="914400" y="3733800"/>
            <a:ext cx="3962400" cy="1754326"/>
          </a:xfrm>
          <a:prstGeom prst="rect">
            <a:avLst/>
          </a:prstGeom>
          <a:solidFill>
            <a:srgbClr val="F79747">
              <a:alpha val="80000"/>
            </a:srgbClr>
          </a:solidFill>
        </p:spPr>
        <p:txBody>
          <a:bodyPr wrap="square" rtlCol="0">
            <a:spAutoFit/>
          </a:bodyPr>
          <a:lstStyle/>
          <a:p>
            <a:pPr algn="ctr"/>
            <a:r>
              <a:rPr lang="en-US" b="1" dirty="0" smtClean="0">
                <a:solidFill>
                  <a:schemeClr val="tx1">
                    <a:lumMod val="75000"/>
                    <a:lumOff val="25000"/>
                  </a:schemeClr>
                </a:solidFill>
                <a:latin typeface="HelveticaNeueLT Std Lt"/>
              </a:rPr>
              <a:t>The place to share your video, documents, presentation and images.  </a:t>
            </a:r>
          </a:p>
          <a:p>
            <a:pPr algn="ctr"/>
            <a:r>
              <a:rPr lang="en-US" dirty="0" smtClean="0">
                <a:solidFill>
                  <a:schemeClr val="tx1">
                    <a:lumMod val="75000"/>
                    <a:lumOff val="25000"/>
                  </a:schemeClr>
                </a:solidFill>
                <a:latin typeface="HelveticaNeueLT Std Lt"/>
              </a:rPr>
              <a:t>This simple product will never alter or compress your content and offers four levels of privacy controls.  </a:t>
            </a:r>
            <a:endParaRPr lang="en-US" dirty="0">
              <a:solidFill>
                <a:schemeClr val="tx1">
                  <a:lumMod val="75000"/>
                  <a:lumOff val="25000"/>
                </a:schemeClr>
              </a:solidFill>
              <a:latin typeface="HelveticaNeueLT Std Lt"/>
            </a:endParaRPr>
          </a:p>
        </p:txBody>
      </p:sp>
      <p:sp>
        <p:nvSpPr>
          <p:cNvPr id="8" name="TextBox 7"/>
          <p:cNvSpPr txBox="1"/>
          <p:nvPr/>
        </p:nvSpPr>
        <p:spPr>
          <a:xfrm>
            <a:off x="5257800" y="2209800"/>
            <a:ext cx="3505200" cy="3046988"/>
          </a:xfrm>
          <a:prstGeom prst="rect">
            <a:avLst/>
          </a:prstGeom>
          <a:noFill/>
        </p:spPr>
        <p:txBody>
          <a:bodyPr wrap="square" rtlCol="0">
            <a:spAutoFit/>
          </a:bodyPr>
          <a:lstStyle/>
          <a:p>
            <a:r>
              <a:rPr lang="en-US" sz="2400" dirty="0" smtClean="0"/>
              <a:t>“</a:t>
            </a:r>
            <a:r>
              <a:rPr lang="en-US" dirty="0" smtClean="0"/>
              <a:t>Screencast.com is a logical adjunct to Camtasia. It also showcases the benefit of hybrid software/online products: You do interface-intensive work on your local PC, and when it's time to share your work, you upload it to a site that's tightly linked to the application.</a:t>
            </a:r>
            <a:r>
              <a:rPr lang="en-US" sz="2400" dirty="0" smtClean="0"/>
              <a:t>”</a:t>
            </a:r>
          </a:p>
          <a:p>
            <a:pPr algn="r"/>
            <a:r>
              <a:rPr lang="en-US" i="1" dirty="0" smtClean="0"/>
              <a:t>-</a:t>
            </a:r>
            <a:r>
              <a:rPr lang="en-US" i="1" dirty="0" err="1" smtClean="0"/>
              <a:t>Rafe</a:t>
            </a:r>
            <a:r>
              <a:rPr lang="en-US" i="1" dirty="0" smtClean="0"/>
              <a:t> Needleman, CNET</a:t>
            </a:r>
            <a:endParaRPr lang="en-US" i="1" dirty="0"/>
          </a:p>
        </p:txBody>
      </p:sp>
      <p:pic>
        <p:nvPicPr>
          <p:cNvPr id="8194" name="Picture 2"/>
          <p:cNvPicPr>
            <a:picLocks noChangeAspect="1" noChangeArrowheads="1"/>
          </p:cNvPicPr>
          <p:nvPr/>
        </p:nvPicPr>
        <p:blipFill>
          <a:blip r:embed="rId3"/>
          <a:srcRect/>
          <a:stretch>
            <a:fillRect/>
          </a:stretch>
        </p:blipFill>
        <p:spPr bwMode="auto">
          <a:xfrm>
            <a:off x="381000" y="1524000"/>
            <a:ext cx="4448556" cy="1600200"/>
          </a:xfrm>
          <a:prstGeom prst="rect">
            <a:avLst/>
          </a:prstGeom>
          <a:noFill/>
          <a:ln w="9525">
            <a:noFill/>
            <a:miter lim="800000"/>
            <a:headEnd/>
            <a:tailEnd/>
          </a:ln>
          <a:effectLst/>
        </p:spPr>
      </p:pic>
      <p:pic>
        <p:nvPicPr>
          <p:cNvPr id="7" name="Picture 6" descr="screencast.png"/>
          <p:cNvPicPr>
            <a:picLocks noChangeAspect="1"/>
          </p:cNvPicPr>
          <p:nvPr/>
        </p:nvPicPr>
        <p:blipFill>
          <a:blip r:embed="rId4"/>
          <a:stretch>
            <a:fillRect/>
          </a:stretch>
        </p:blipFill>
        <p:spPr>
          <a:xfrm>
            <a:off x="228600" y="6096000"/>
            <a:ext cx="3255264" cy="549377"/>
          </a:xfrm>
          <a:prstGeom prst="rect">
            <a:avLst/>
          </a:prstGeom>
        </p:spPr>
      </p:pic>
      <p:pic>
        <p:nvPicPr>
          <p:cNvPr id="9" name="Picture 8" descr="platform-cros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Screencast.com Pricing</a:t>
            </a:r>
            <a:endParaRPr lang="en-US" dirty="0"/>
          </a:p>
        </p:txBody>
      </p:sp>
      <p:sp>
        <p:nvSpPr>
          <p:cNvPr id="3" name="Content Placeholder 2"/>
          <p:cNvSpPr>
            <a:spLocks noGrp="1"/>
          </p:cNvSpPr>
          <p:nvPr>
            <p:ph idx="1"/>
          </p:nvPr>
        </p:nvSpPr>
        <p:spPr>
          <a:xfrm>
            <a:off x="457200" y="1600200"/>
            <a:ext cx="8229600" cy="4525963"/>
          </a:xfrm>
        </p:spPr>
        <p:txBody>
          <a:bodyPr/>
          <a:lstStyle/>
          <a:p>
            <a:r>
              <a:rPr lang="en-US" dirty="0" smtClean="0"/>
              <a:t>Sign-up to get your free account.</a:t>
            </a:r>
          </a:p>
          <a:p>
            <a:r>
              <a:rPr lang="en-US" dirty="0" smtClean="0"/>
              <a:t>Or, go Pro!</a:t>
            </a:r>
          </a:p>
          <a:p>
            <a:pPr lvl="1"/>
            <a:r>
              <a:rPr lang="en-US" dirty="0" smtClean="0"/>
              <a:t>$9.95 per month</a:t>
            </a:r>
          </a:p>
          <a:p>
            <a:pPr lvl="2"/>
            <a:r>
              <a:rPr lang="en-US" dirty="0" smtClean="0"/>
              <a:t>Screencast.com Pro offers additional bandwidth and customization.</a:t>
            </a:r>
          </a:p>
          <a:p>
            <a:r>
              <a:rPr lang="en-US" dirty="0" smtClean="0"/>
              <a:t> www.techsmith.com/sales</a:t>
            </a:r>
          </a:p>
          <a:p>
            <a:pPr>
              <a:buNone/>
            </a:pPr>
            <a:endParaRPr lang="en-US" dirty="0"/>
          </a:p>
        </p:txBody>
      </p:sp>
      <p:pic>
        <p:nvPicPr>
          <p:cNvPr id="4" name="Picture 3" descr="platform-cros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Snagit</a:t>
            </a:r>
            <a:endParaRPr lang="en-US" dirty="0"/>
          </a:p>
        </p:txBody>
      </p:sp>
      <p:sp>
        <p:nvSpPr>
          <p:cNvPr id="11" name="Rectangle 10"/>
          <p:cNvSpPr/>
          <p:nvPr/>
        </p:nvSpPr>
        <p:spPr>
          <a:xfrm>
            <a:off x="381000" y="1000542"/>
            <a:ext cx="3886200" cy="2123658"/>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Capture your digital lifestyle.</a:t>
            </a:r>
          </a:p>
          <a:p>
            <a:pPr algn="ctr"/>
            <a:r>
              <a:rPr lang="en-US" sz="2200" dirty="0" smtClean="0">
                <a:solidFill>
                  <a:schemeClr val="tx1">
                    <a:lumMod val="75000"/>
                    <a:lumOff val="25000"/>
                  </a:schemeClr>
                </a:solidFill>
                <a:latin typeface="HelveticaNeueLT Std Lt"/>
              </a:rPr>
              <a:t>Take a snapshot of anything on your PC screen. Send it, store it, turn it into a detailed graphic, find it later. </a:t>
            </a:r>
            <a:endParaRPr lang="en-US" sz="2200" dirty="0">
              <a:solidFill>
                <a:schemeClr val="tx1">
                  <a:lumMod val="75000"/>
                  <a:lumOff val="25000"/>
                </a:schemeClr>
              </a:solidFill>
              <a:latin typeface="HelveticaNeueLT Std Lt"/>
            </a:endParaRPr>
          </a:p>
        </p:txBody>
      </p:sp>
      <p:sp>
        <p:nvSpPr>
          <p:cNvPr id="8" name="Rectangle 7"/>
          <p:cNvSpPr/>
          <p:nvPr/>
        </p:nvSpPr>
        <p:spPr>
          <a:xfrm>
            <a:off x="4953000" y="2111276"/>
            <a:ext cx="3733800" cy="2308324"/>
          </a:xfrm>
          <a:prstGeom prst="rect">
            <a:avLst/>
          </a:prstGeom>
          <a:noFill/>
        </p:spPr>
        <p:txBody>
          <a:bodyPr wrap="square">
            <a:spAutoFit/>
          </a:bodyPr>
          <a:lstStyle/>
          <a:p>
            <a:r>
              <a:rPr lang="en-US" b="1" dirty="0" smtClean="0"/>
              <a:t>I use </a:t>
            </a:r>
            <a:r>
              <a:rPr lang="en-US" b="1" dirty="0" err="1" smtClean="0"/>
              <a:t>Snagit</a:t>
            </a:r>
            <a:r>
              <a:rPr lang="en-US" b="1" dirty="0" smtClean="0"/>
              <a:t> to make my presentations pop.</a:t>
            </a:r>
          </a:p>
          <a:p>
            <a:r>
              <a:rPr lang="en-US" dirty="0" smtClean="0"/>
              <a:t>“</a:t>
            </a:r>
            <a:r>
              <a:rPr lang="en-US" dirty="0" err="1" smtClean="0"/>
              <a:t>Snagit</a:t>
            </a:r>
            <a:r>
              <a:rPr lang="en-US" dirty="0" smtClean="0"/>
              <a:t> allows me to gather information from multiple sources and assemble my ideas in a fast, friendly and effective manner that never fails to impress the client.” </a:t>
            </a:r>
          </a:p>
          <a:p>
            <a:pPr algn="r"/>
            <a:r>
              <a:rPr lang="en-US" i="1" dirty="0" smtClean="0"/>
              <a:t>- Edward Snow </a:t>
            </a:r>
            <a:endParaRPr lang="en-US" i="1" dirty="0"/>
          </a:p>
        </p:txBody>
      </p:sp>
      <p:pic>
        <p:nvPicPr>
          <p:cNvPr id="15361" name="Picture 1"/>
          <p:cNvPicPr>
            <a:picLocks noChangeAspect="1" noChangeArrowheads="1"/>
          </p:cNvPicPr>
          <p:nvPr/>
        </p:nvPicPr>
        <p:blipFill>
          <a:blip r:embed="rId3"/>
          <a:srcRect/>
          <a:stretch>
            <a:fillRect/>
          </a:stretch>
        </p:blipFill>
        <p:spPr bwMode="auto">
          <a:xfrm>
            <a:off x="5334000" y="5105400"/>
            <a:ext cx="2020330" cy="1371600"/>
          </a:xfrm>
          <a:prstGeom prst="rect">
            <a:avLst/>
          </a:prstGeom>
          <a:noFill/>
          <a:ln w="9525">
            <a:noFill/>
            <a:miter lim="800000"/>
            <a:headEnd/>
            <a:tailEnd/>
          </a:ln>
          <a:effectLst/>
        </p:spPr>
      </p:pic>
      <p:pic>
        <p:nvPicPr>
          <p:cNvPr id="15362" name="Picture 2"/>
          <p:cNvPicPr>
            <a:picLocks noChangeAspect="1" noChangeArrowheads="1"/>
          </p:cNvPicPr>
          <p:nvPr/>
        </p:nvPicPr>
        <p:blipFill>
          <a:blip r:embed="rId4"/>
          <a:srcRect/>
          <a:stretch>
            <a:fillRect/>
          </a:stretch>
        </p:blipFill>
        <p:spPr bwMode="auto">
          <a:xfrm>
            <a:off x="1063711" y="3429000"/>
            <a:ext cx="1603289" cy="1510613"/>
          </a:xfrm>
          <a:prstGeom prst="rect">
            <a:avLst/>
          </a:prstGeom>
          <a:noFill/>
          <a:ln w="9525">
            <a:noFill/>
            <a:miter lim="800000"/>
            <a:headEnd/>
            <a:tailEnd/>
          </a:ln>
          <a:effectLst/>
        </p:spPr>
      </p:pic>
      <p:pic>
        <p:nvPicPr>
          <p:cNvPr id="15363" name="Picture 3"/>
          <p:cNvPicPr>
            <a:picLocks noChangeAspect="1" noChangeArrowheads="1"/>
          </p:cNvPicPr>
          <p:nvPr/>
        </p:nvPicPr>
        <p:blipFill>
          <a:blip r:embed="rId5"/>
          <a:srcRect/>
          <a:stretch>
            <a:fillRect/>
          </a:stretch>
        </p:blipFill>
        <p:spPr bwMode="auto">
          <a:xfrm>
            <a:off x="3032554" y="4267200"/>
            <a:ext cx="1844246" cy="1436473"/>
          </a:xfrm>
          <a:prstGeom prst="rect">
            <a:avLst/>
          </a:prstGeom>
          <a:noFill/>
          <a:ln w="9525">
            <a:noFill/>
            <a:miter lim="800000"/>
            <a:headEnd/>
            <a:tailEnd/>
          </a:ln>
          <a:effectLst/>
        </p:spPr>
      </p:pic>
      <p:pic>
        <p:nvPicPr>
          <p:cNvPr id="9" name="Picture 8" descr="snagit.png"/>
          <p:cNvPicPr>
            <a:picLocks noChangeAspect="1"/>
          </p:cNvPicPr>
          <p:nvPr/>
        </p:nvPicPr>
        <p:blipFill>
          <a:blip r:embed="rId6"/>
          <a:stretch>
            <a:fillRect/>
          </a:stretch>
        </p:blipFill>
        <p:spPr>
          <a:xfrm>
            <a:off x="249936" y="6019800"/>
            <a:ext cx="1655064" cy="548997"/>
          </a:xfrm>
          <a:prstGeom prst="rect">
            <a:avLst/>
          </a:prstGeom>
        </p:spPr>
      </p:pic>
      <p:pic>
        <p:nvPicPr>
          <p:cNvPr id="10" name="Picture 9" descr="platform-windows.png"/>
          <p:cNvPicPr>
            <a:picLocks noChangeAspect="1"/>
          </p:cNvPicPr>
          <p:nvPr/>
        </p:nvPicPr>
        <p:blipFill>
          <a:blip r:embed="rId7"/>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endParaRPr lang="en-US" dirty="0"/>
          </a:p>
        </p:txBody>
      </p:sp>
      <p:sp>
        <p:nvSpPr>
          <p:cNvPr id="6" name="TextBox 5"/>
          <p:cNvSpPr txBox="1"/>
          <p:nvPr/>
        </p:nvSpPr>
        <p:spPr>
          <a:xfrm>
            <a:off x="381000" y="1295400"/>
            <a:ext cx="6629400" cy="1107996"/>
          </a:xfrm>
          <a:prstGeom prst="rect">
            <a:avLst/>
          </a:prstGeom>
          <a:solidFill>
            <a:schemeClr val="accent5">
              <a:lumMod val="75000"/>
              <a:alpha val="80000"/>
            </a:schemeClr>
          </a:solidFill>
        </p:spPr>
        <p:txBody>
          <a:bodyPr wrap="square" rtlCol="0">
            <a:spAutoFit/>
          </a:bodyPr>
          <a:lstStyle/>
          <a:p>
            <a:pPr algn="ctr"/>
            <a:r>
              <a:rPr lang="en-US" sz="2200" b="1" dirty="0" smtClean="0">
                <a:solidFill>
                  <a:schemeClr val="tx1">
                    <a:lumMod val="75000"/>
                    <a:lumOff val="25000"/>
                  </a:schemeClr>
                </a:solidFill>
                <a:latin typeface="HelveticaNeueLT Std Lt"/>
              </a:rPr>
              <a:t>Morae – Understand your customer.</a:t>
            </a:r>
          </a:p>
          <a:p>
            <a:pPr algn="ctr"/>
            <a:r>
              <a:rPr lang="en-US" sz="2200" dirty="0" smtClean="0">
                <a:solidFill>
                  <a:schemeClr val="tx1">
                    <a:lumMod val="75000"/>
                    <a:lumOff val="25000"/>
                  </a:schemeClr>
                </a:solidFill>
                <a:latin typeface="HelveticaNeueLT Std Lt"/>
              </a:rPr>
              <a:t>Digital usability software that helps you listen to customers and adapt to their needs.</a:t>
            </a:r>
            <a:endParaRPr lang="en-US" sz="2200" dirty="0">
              <a:solidFill>
                <a:schemeClr val="tx1">
                  <a:lumMod val="75000"/>
                  <a:lumOff val="25000"/>
                </a:schemeClr>
              </a:solidFill>
              <a:latin typeface="HelveticaNeueLT Std Lt"/>
            </a:endParaRPr>
          </a:p>
        </p:txBody>
      </p:sp>
      <p:pic>
        <p:nvPicPr>
          <p:cNvPr id="7170" name="Picture 2"/>
          <p:cNvPicPr>
            <a:picLocks noChangeAspect="1" noChangeArrowheads="1"/>
          </p:cNvPicPr>
          <p:nvPr/>
        </p:nvPicPr>
        <p:blipFill>
          <a:blip r:embed="rId3"/>
          <a:srcRect/>
          <a:stretch>
            <a:fillRect/>
          </a:stretch>
        </p:blipFill>
        <p:spPr bwMode="auto">
          <a:xfrm>
            <a:off x="838200" y="2895600"/>
            <a:ext cx="4038600" cy="2819254"/>
          </a:xfrm>
          <a:prstGeom prst="rect">
            <a:avLst/>
          </a:prstGeom>
          <a:noFill/>
          <a:ln w="9525">
            <a:noFill/>
            <a:miter lim="800000"/>
            <a:headEnd/>
            <a:tailEnd/>
          </a:ln>
          <a:effectLst/>
        </p:spPr>
      </p:pic>
      <p:sp>
        <p:nvSpPr>
          <p:cNvPr id="8" name="TextBox 7"/>
          <p:cNvSpPr txBox="1"/>
          <p:nvPr/>
        </p:nvSpPr>
        <p:spPr>
          <a:xfrm>
            <a:off x="5334000" y="2667000"/>
            <a:ext cx="3352800" cy="3046988"/>
          </a:xfrm>
          <a:prstGeom prst="rect">
            <a:avLst/>
          </a:prstGeom>
          <a:noFill/>
        </p:spPr>
        <p:txBody>
          <a:bodyPr wrap="square" rtlCol="0">
            <a:spAutoFit/>
          </a:bodyPr>
          <a:lstStyle/>
          <a:p>
            <a:r>
              <a:rPr lang="en-US" sz="2400" dirty="0" err="1" smtClean="0"/>
              <a:t>Morae</a:t>
            </a:r>
            <a:r>
              <a:rPr lang="en-US" sz="2400" dirty="0" smtClean="0"/>
              <a:t> ties everything together in one tidy package, eliminating hours of wasted effort.  All your data is captured digitally and indexed to one master timeline for instant analysis. </a:t>
            </a:r>
            <a:endParaRPr lang="en-US" sz="2400" dirty="0"/>
          </a:p>
        </p:txBody>
      </p:sp>
      <p:pic>
        <p:nvPicPr>
          <p:cNvPr id="7" name="Picture 6" descr="morae.png"/>
          <p:cNvPicPr>
            <a:picLocks noChangeAspect="1"/>
          </p:cNvPicPr>
          <p:nvPr/>
        </p:nvPicPr>
        <p:blipFill>
          <a:blip r:embed="rId4"/>
          <a:stretch>
            <a:fillRect/>
          </a:stretch>
        </p:blipFill>
        <p:spPr>
          <a:xfrm>
            <a:off x="304800" y="6019800"/>
            <a:ext cx="1655064" cy="548996"/>
          </a:xfrm>
          <a:prstGeom prst="rect">
            <a:avLst/>
          </a:prstGeom>
        </p:spPr>
      </p:pic>
      <p:pic>
        <p:nvPicPr>
          <p:cNvPr id="9" name="Picture 8" descr="platform-windows.png"/>
          <p:cNvPicPr>
            <a:picLocks noChangeAspect="1"/>
          </p:cNvPicPr>
          <p:nvPr/>
        </p:nvPicPr>
        <p:blipFill>
          <a:blip r:embed="rId5"/>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endParaRPr lang="en-US" dirty="0"/>
          </a:p>
        </p:txBody>
      </p:sp>
      <p:sp>
        <p:nvSpPr>
          <p:cNvPr id="4" name="TextBox 3"/>
          <p:cNvSpPr txBox="1"/>
          <p:nvPr/>
        </p:nvSpPr>
        <p:spPr>
          <a:xfrm>
            <a:off x="1981200" y="3276600"/>
            <a:ext cx="6477000" cy="2769989"/>
          </a:xfrm>
          <a:prstGeom prst="rect">
            <a:avLst/>
          </a:prstGeom>
          <a:noFill/>
        </p:spPr>
        <p:txBody>
          <a:bodyPr wrap="square" rtlCol="0">
            <a:spAutoFit/>
          </a:bodyPr>
          <a:lstStyle/>
          <a:p>
            <a:r>
              <a:rPr lang="en-US" sz="2000" dirty="0" smtClean="0"/>
              <a:t>“Anyone who has ever had the laborious and mundane task of converting analog video to digital video will fall in love with </a:t>
            </a:r>
            <a:r>
              <a:rPr lang="en-US" sz="2000" dirty="0" err="1" smtClean="0"/>
              <a:t>Morae’s</a:t>
            </a:r>
            <a:r>
              <a:rPr lang="en-US" sz="2000" dirty="0" smtClean="0"/>
              <a:t> all-digital approach immediately.  But this barely scratches the surface of </a:t>
            </a:r>
            <a:r>
              <a:rPr lang="en-US" sz="2000" dirty="0" err="1" smtClean="0"/>
              <a:t>Morae’s</a:t>
            </a:r>
            <a:r>
              <a:rPr lang="en-US" sz="2000" dirty="0" smtClean="0"/>
              <a:t> capabilities.  Using </a:t>
            </a:r>
            <a:r>
              <a:rPr lang="en-US" sz="2000" dirty="0" err="1" smtClean="0"/>
              <a:t>Morae</a:t>
            </a:r>
            <a:r>
              <a:rPr lang="en-US" sz="2000" dirty="0" smtClean="0"/>
              <a:t> is like stepping out of the Dark Ages and into the Information Age of usability overnight.” </a:t>
            </a:r>
          </a:p>
          <a:p>
            <a:endParaRPr lang="en-US" dirty="0" smtClean="0"/>
          </a:p>
          <a:p>
            <a:r>
              <a:rPr lang="en-US" i="1" dirty="0" smtClean="0"/>
              <a:t>– </a:t>
            </a:r>
            <a:r>
              <a:rPr lang="en-US" i="1" dirty="0" err="1" smtClean="0"/>
              <a:t>Sangil</a:t>
            </a:r>
            <a:r>
              <a:rPr lang="en-US" i="1" dirty="0" smtClean="0"/>
              <a:t> Yoon</a:t>
            </a:r>
          </a:p>
          <a:p>
            <a:r>
              <a:rPr lang="en-US" i="1" dirty="0" smtClean="0"/>
              <a:t>Lab Technician, User Experience Group, Indiana University</a:t>
            </a:r>
            <a:endParaRPr lang="en-US" dirty="0"/>
          </a:p>
        </p:txBody>
      </p:sp>
      <p:sp>
        <p:nvSpPr>
          <p:cNvPr id="5" name="TextBox 4"/>
          <p:cNvSpPr txBox="1"/>
          <p:nvPr/>
        </p:nvSpPr>
        <p:spPr>
          <a:xfrm>
            <a:off x="838200" y="1356717"/>
            <a:ext cx="6400800" cy="1538883"/>
          </a:xfrm>
          <a:prstGeom prst="rect">
            <a:avLst/>
          </a:prstGeom>
          <a:noFill/>
        </p:spPr>
        <p:txBody>
          <a:bodyPr wrap="square" rtlCol="0">
            <a:spAutoFit/>
          </a:bodyPr>
          <a:lstStyle/>
          <a:p>
            <a:r>
              <a:rPr lang="en-US" sz="2000" dirty="0" smtClean="0"/>
              <a:t>“Morae sets the standard for customer experience tools. Nothing else even comes close.”</a:t>
            </a:r>
          </a:p>
          <a:p>
            <a:endParaRPr lang="en-US" dirty="0" smtClean="0"/>
          </a:p>
          <a:p>
            <a:r>
              <a:rPr lang="en-US" i="1" dirty="0" smtClean="0"/>
              <a:t>– Jared Spool, CEO and Founding Principal, User Interface Engineering</a:t>
            </a:r>
            <a:endParaRPr lang="en-US" dirty="0"/>
          </a:p>
        </p:txBody>
      </p:sp>
      <p:pic>
        <p:nvPicPr>
          <p:cNvPr id="6" name="Picture 5"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p:txBody>
          <a:bodyPr/>
          <a:lstStyle/>
          <a:p>
            <a:r>
              <a:rPr lang="en-US" dirty="0" err="1" smtClean="0"/>
              <a:t>Morae</a:t>
            </a:r>
            <a:r>
              <a:rPr lang="en-US" dirty="0" smtClean="0"/>
              <a:t> Manager</a:t>
            </a:r>
          </a:p>
          <a:p>
            <a:pPr lvl="1"/>
            <a:r>
              <a:rPr lang="en-US" dirty="0" smtClean="0"/>
              <a:t>$1,295.00 per copy</a:t>
            </a:r>
          </a:p>
          <a:p>
            <a:pPr lvl="1">
              <a:buNone/>
            </a:pPr>
            <a:endParaRPr lang="en-US" dirty="0" smtClean="0"/>
          </a:p>
          <a:p>
            <a:r>
              <a:rPr lang="en-US" dirty="0" err="1" smtClean="0"/>
              <a:t>Morae</a:t>
            </a:r>
            <a:r>
              <a:rPr lang="en-US" dirty="0" smtClean="0"/>
              <a:t> Manager doesn’t just help you work more efficiently with your data- it does a lot of the work for you!</a:t>
            </a:r>
          </a:p>
          <a:p>
            <a:endParaRPr lang="en-US" dirty="0" smtClean="0"/>
          </a:p>
          <a:p>
            <a:r>
              <a:rPr lang="en-US" dirty="0" smtClean="0"/>
              <a:t>www.techsmith.com/sales</a:t>
            </a:r>
          </a:p>
          <a:p>
            <a:endParaRPr lang="en-US" dirty="0" smtClean="0"/>
          </a:p>
          <a:p>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p:txBody>
          <a:bodyPr/>
          <a:lstStyle/>
          <a:p>
            <a:r>
              <a:rPr lang="en-US" dirty="0" err="1" smtClean="0"/>
              <a:t>Morae</a:t>
            </a:r>
            <a:r>
              <a:rPr lang="en-US" dirty="0" smtClean="0"/>
              <a:t> Observer</a:t>
            </a:r>
          </a:p>
          <a:p>
            <a:pPr lvl="1"/>
            <a:r>
              <a:rPr lang="en-US" dirty="0" smtClean="0"/>
              <a:t>$195.00 per copy</a:t>
            </a:r>
          </a:p>
          <a:p>
            <a:endParaRPr lang="en-US" dirty="0" smtClean="0"/>
          </a:p>
          <a:p>
            <a:r>
              <a:rPr lang="en-US" dirty="0" err="1" smtClean="0"/>
              <a:t>Morae</a:t>
            </a:r>
            <a:r>
              <a:rPr lang="en-US" dirty="0" smtClean="0"/>
              <a:t> Observer allows you to get most of your logging done during the session.. Saving time and speeding up the analysis phase later. </a:t>
            </a:r>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p:txBody>
          <a:bodyPr/>
          <a:lstStyle/>
          <a:p>
            <a:r>
              <a:rPr lang="en-US" dirty="0" err="1" smtClean="0"/>
              <a:t>Morae</a:t>
            </a:r>
            <a:r>
              <a:rPr lang="en-US" dirty="0" smtClean="0"/>
              <a:t> Recorder</a:t>
            </a:r>
          </a:p>
          <a:p>
            <a:pPr lvl="1"/>
            <a:r>
              <a:rPr lang="en-US" dirty="0" smtClean="0"/>
              <a:t>$195.00 per copy</a:t>
            </a:r>
          </a:p>
          <a:p>
            <a:pPr lvl="1"/>
            <a:endParaRPr lang="en-US" dirty="0" smtClean="0"/>
          </a:p>
          <a:p>
            <a:r>
              <a:rPr lang="en-US" dirty="0" err="1" smtClean="0"/>
              <a:t>Morae</a:t>
            </a:r>
            <a:r>
              <a:rPr lang="en-US" dirty="0" smtClean="0"/>
              <a:t> Recorder captures every nuance of live customer interactions to create a perfect, digital replica of the experience.  It keeps track of what happened and when!</a:t>
            </a:r>
          </a:p>
          <a:p>
            <a:pPr lvl="1">
              <a:buNone/>
            </a:pPr>
            <a:r>
              <a:rPr lang="en-US" dirty="0" smtClean="0"/>
              <a:t>	</a:t>
            </a:r>
          </a:p>
          <a:p>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Pricing</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smtClean="0"/>
              <a:t>All three </a:t>
            </a:r>
            <a:r>
              <a:rPr lang="en-US" dirty="0" err="1" smtClean="0"/>
              <a:t>Morae</a:t>
            </a:r>
            <a:r>
              <a:rPr lang="en-US" dirty="0" smtClean="0"/>
              <a:t> components can be purchased as a bundle.</a:t>
            </a:r>
          </a:p>
          <a:p>
            <a:pPr lvl="1"/>
            <a:r>
              <a:rPr lang="en-US" dirty="0" smtClean="0"/>
              <a:t>$1495.00 per copy</a:t>
            </a:r>
          </a:p>
          <a:p>
            <a:r>
              <a:rPr lang="en-US" dirty="0" err="1" smtClean="0"/>
              <a:t>Morae</a:t>
            </a:r>
            <a:r>
              <a:rPr lang="en-US" dirty="0" smtClean="0"/>
              <a:t> Recorder/Observer bundle.</a:t>
            </a:r>
          </a:p>
          <a:p>
            <a:pPr lvl="1"/>
            <a:r>
              <a:rPr lang="en-US" dirty="0" smtClean="0"/>
              <a:t>$349.00 per copy</a:t>
            </a:r>
          </a:p>
          <a:p>
            <a:r>
              <a:rPr lang="en-US" dirty="0" smtClean="0"/>
              <a:t>Discounts are offered for volume, education, non-profit and government purchases. </a:t>
            </a:r>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Morae</a:t>
            </a:r>
            <a:r>
              <a:rPr lang="en-US" dirty="0" smtClean="0"/>
              <a:t> Upgrades</a:t>
            </a:r>
            <a:endParaRPr lang="en-US" dirty="0"/>
          </a:p>
        </p:txBody>
      </p:sp>
      <p:sp>
        <p:nvSpPr>
          <p:cNvPr id="3" name="Content Placeholder 2"/>
          <p:cNvSpPr>
            <a:spLocks noGrp="1"/>
          </p:cNvSpPr>
          <p:nvPr>
            <p:ph idx="1"/>
          </p:nvPr>
        </p:nvSpPr>
        <p:spPr/>
        <p:txBody>
          <a:bodyPr>
            <a:normAutofit lnSpcReduction="10000"/>
          </a:bodyPr>
          <a:lstStyle/>
          <a:p>
            <a:r>
              <a:rPr lang="en-US" dirty="0" smtClean="0"/>
              <a:t>Upgrade to </a:t>
            </a:r>
            <a:r>
              <a:rPr lang="en-US" dirty="0" err="1" smtClean="0"/>
              <a:t>Morae</a:t>
            </a:r>
            <a:r>
              <a:rPr lang="en-US" dirty="0" smtClean="0"/>
              <a:t> 3!</a:t>
            </a:r>
          </a:p>
          <a:p>
            <a:pPr lvl="1"/>
            <a:r>
              <a:rPr lang="en-US" dirty="0" smtClean="0"/>
              <a:t>Better search</a:t>
            </a:r>
          </a:p>
          <a:p>
            <a:pPr lvl="1"/>
            <a:r>
              <a:rPr lang="en-US" dirty="0" smtClean="0"/>
              <a:t>Two-camera capture</a:t>
            </a:r>
          </a:p>
          <a:p>
            <a:pPr lvl="1"/>
            <a:r>
              <a:rPr lang="en-US" dirty="0" smtClean="0"/>
              <a:t>Autopilot</a:t>
            </a:r>
          </a:p>
          <a:p>
            <a:pPr lvl="1"/>
            <a:r>
              <a:rPr lang="en-US" dirty="0" smtClean="0"/>
              <a:t>Easier presentations</a:t>
            </a:r>
          </a:p>
          <a:p>
            <a:r>
              <a:rPr lang="en-US" dirty="0" smtClean="0"/>
              <a:t>On purchase of a product, a customer can purchase the maintenance agreement.</a:t>
            </a:r>
          </a:p>
          <a:p>
            <a:r>
              <a:rPr lang="en-US" dirty="0" smtClean="0"/>
              <a:t>This agreement will entitle the customer to free upgrades of the product.</a:t>
            </a:r>
          </a:p>
          <a:p>
            <a:pPr lvl="1"/>
            <a:endParaRPr lang="en-US" dirty="0" smtClean="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Morae Customer Case Study</a:t>
            </a:r>
            <a:endParaRPr lang="en-US" dirty="0"/>
          </a:p>
        </p:txBody>
      </p:sp>
      <p:sp>
        <p:nvSpPr>
          <p:cNvPr id="3" name="Content Placeholder 2"/>
          <p:cNvSpPr>
            <a:spLocks noGrp="1"/>
          </p:cNvSpPr>
          <p:nvPr>
            <p:ph idx="1"/>
          </p:nvPr>
        </p:nvSpPr>
        <p:spPr>
          <a:xfrm>
            <a:off x="457200" y="1371600"/>
            <a:ext cx="5029200" cy="5029200"/>
          </a:xfrm>
        </p:spPr>
        <p:txBody>
          <a:bodyPr>
            <a:normAutofit/>
          </a:bodyPr>
          <a:lstStyle/>
          <a:p>
            <a:endParaRPr lang="en-US" sz="2400" dirty="0" smtClean="0"/>
          </a:p>
          <a:p>
            <a:r>
              <a:rPr lang="en-US" sz="2400" dirty="0" smtClean="0"/>
              <a:t>Able to quickly integrate the necessary changes from the usability testing on-time and within budget.</a:t>
            </a:r>
          </a:p>
          <a:p>
            <a:endParaRPr lang="en-US" sz="2400" dirty="0" smtClean="0"/>
          </a:p>
          <a:p>
            <a:r>
              <a:rPr lang="en-US" sz="2400" dirty="0" smtClean="0"/>
              <a:t>Decreased paper applications by nearly 10%.</a:t>
            </a:r>
          </a:p>
          <a:p>
            <a:pPr>
              <a:buNone/>
            </a:pPr>
            <a:endParaRPr lang="en-US" sz="2400" dirty="0" smtClean="0"/>
          </a:p>
          <a:p>
            <a:r>
              <a:rPr lang="en-US" sz="2400" dirty="0" smtClean="0"/>
              <a:t>Increased admission applications 70 percent from the state of California.</a:t>
            </a:r>
          </a:p>
          <a:p>
            <a:endParaRPr lang="en-US" dirty="0"/>
          </a:p>
        </p:txBody>
      </p:sp>
      <p:pic>
        <p:nvPicPr>
          <p:cNvPr id="39940" name="Picture 4"/>
          <p:cNvPicPr>
            <a:picLocks noChangeAspect="1" noChangeArrowheads="1"/>
          </p:cNvPicPr>
          <p:nvPr/>
        </p:nvPicPr>
        <p:blipFill>
          <a:blip r:embed="rId3"/>
          <a:srcRect/>
          <a:stretch>
            <a:fillRect/>
          </a:stretch>
        </p:blipFill>
        <p:spPr bwMode="auto">
          <a:xfrm>
            <a:off x="4671504" y="1447800"/>
            <a:ext cx="4472496" cy="4076700"/>
          </a:xfrm>
          <a:prstGeom prst="rect">
            <a:avLst/>
          </a:prstGeom>
          <a:noFill/>
          <a:ln w="9525">
            <a:noFill/>
            <a:miter lim="800000"/>
            <a:headEnd/>
            <a:tailEnd/>
          </a:ln>
          <a:effectLst/>
          <a:scene3d>
            <a:camera prst="perspectiveContrastingLeftFacing"/>
            <a:lightRig rig="threePt" dir="t"/>
          </a:scene3d>
        </p:spPr>
      </p:pic>
      <p:sp>
        <p:nvSpPr>
          <p:cNvPr id="5" name="TextBox 4"/>
          <p:cNvSpPr txBox="1"/>
          <p:nvPr/>
        </p:nvSpPr>
        <p:spPr>
          <a:xfrm>
            <a:off x="838200" y="1244025"/>
            <a:ext cx="4038600" cy="584775"/>
          </a:xfrm>
          <a:prstGeom prst="rect">
            <a:avLst/>
          </a:prstGeom>
          <a:noFill/>
        </p:spPr>
        <p:txBody>
          <a:bodyPr wrap="square" rtlCol="0">
            <a:spAutoFit/>
          </a:bodyPr>
          <a:lstStyle/>
          <a:p>
            <a:r>
              <a:rPr lang="en-US" sz="3200" b="1" dirty="0" smtClean="0"/>
              <a:t>University of Missouri</a:t>
            </a:r>
            <a:endParaRPr lang="en-US" sz="3200" b="1" dirty="0"/>
          </a:p>
        </p:txBody>
      </p:sp>
      <p:pic>
        <p:nvPicPr>
          <p:cNvPr id="6" name="Picture 5" descr="platform-windows.png"/>
          <p:cNvPicPr>
            <a:picLocks noChangeAspect="1"/>
          </p:cNvPicPr>
          <p:nvPr/>
        </p:nvPicPr>
        <p:blipFill>
          <a:blip r:embed="rId4"/>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895600"/>
            <a:ext cx="7772400" cy="1133280"/>
          </a:xfrm>
        </p:spPr>
        <p:txBody>
          <a:bodyPr/>
          <a:lstStyle/>
          <a:p>
            <a:r>
              <a:rPr lang="en-US" dirty="0" smtClean="0"/>
              <a:t>Thank you!</a:t>
            </a:r>
            <a:endParaRPr lang="en-US" dirty="0"/>
          </a:p>
        </p:txBody>
      </p:sp>
      <p:sp>
        <p:nvSpPr>
          <p:cNvPr id="3" name="Subtitle 2"/>
          <p:cNvSpPr>
            <a:spLocks noGrp="1"/>
          </p:cNvSpPr>
          <p:nvPr>
            <p:ph type="subTitle" idx="1"/>
          </p:nvPr>
        </p:nvSpPr>
        <p:spPr>
          <a:xfrm>
            <a:off x="914400" y="4028880"/>
            <a:ext cx="6400800" cy="1686120"/>
          </a:xfrm>
        </p:spPr>
        <p:txBody>
          <a:bodyPr>
            <a:normAutofit/>
          </a:bodyPr>
          <a:lstStyle/>
          <a:p>
            <a:r>
              <a:rPr lang="en-US" dirty="0" err="1" smtClean="0"/>
              <a:t>TechSmith</a:t>
            </a:r>
            <a:r>
              <a:rPr lang="en-US" dirty="0" smtClean="0"/>
              <a:t> Corporation</a:t>
            </a:r>
          </a:p>
          <a:p>
            <a:r>
              <a:rPr lang="en-US" dirty="0" smtClean="0">
                <a:hlinkClick r:id="rId2"/>
              </a:rPr>
              <a:t>www.techsmith.com</a:t>
            </a:r>
            <a:r>
              <a:rPr lang="en-US" dirty="0" smtClean="0"/>
              <a:t> </a:t>
            </a:r>
          </a:p>
          <a:p>
            <a:r>
              <a:rPr lang="en-US" dirty="0" smtClean="0"/>
              <a:t>(517) 381-2300</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Capture</a:t>
            </a:r>
            <a:endParaRPr lang="en-US" dirty="0"/>
          </a:p>
        </p:txBody>
      </p:sp>
      <p:sp>
        <p:nvSpPr>
          <p:cNvPr id="4" name="Rectangle 3"/>
          <p:cNvSpPr/>
          <p:nvPr/>
        </p:nvSpPr>
        <p:spPr>
          <a:xfrm>
            <a:off x="1752600" y="1524000"/>
            <a:ext cx="5791200" cy="1107996"/>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If you can see it, you can snag it.</a:t>
            </a:r>
          </a:p>
          <a:p>
            <a:pPr algn="ctr"/>
            <a:r>
              <a:rPr lang="en-US" sz="2200" dirty="0" smtClean="0">
                <a:solidFill>
                  <a:schemeClr val="tx1">
                    <a:lumMod val="75000"/>
                    <a:lumOff val="25000"/>
                  </a:schemeClr>
                </a:solidFill>
                <a:latin typeface="HelveticaNeueLT Std Lt"/>
              </a:rPr>
              <a:t>Don’t waste time cropping your capture.  Snag exactly what you need, with just a click. </a:t>
            </a:r>
            <a:endParaRPr lang="en-US" sz="2200" dirty="0">
              <a:solidFill>
                <a:schemeClr val="tx1">
                  <a:lumMod val="75000"/>
                  <a:lumOff val="25000"/>
                </a:schemeClr>
              </a:solidFill>
              <a:latin typeface="HelveticaNeueLT Std Lt"/>
            </a:endParaRPr>
          </a:p>
        </p:txBody>
      </p:sp>
      <p:sp>
        <p:nvSpPr>
          <p:cNvPr id="5" name="Rectangle 4"/>
          <p:cNvSpPr/>
          <p:nvPr/>
        </p:nvSpPr>
        <p:spPr>
          <a:xfrm>
            <a:off x="1828800" y="3048000"/>
            <a:ext cx="5791200" cy="1107996"/>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Profiles make it easy.</a:t>
            </a:r>
          </a:p>
          <a:p>
            <a:pPr algn="ct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comes with several preset buttons that make screen capture a cinch! </a:t>
            </a:r>
            <a:endParaRPr lang="en-US" sz="2200" dirty="0">
              <a:solidFill>
                <a:schemeClr val="tx1">
                  <a:lumMod val="75000"/>
                  <a:lumOff val="25000"/>
                </a:schemeClr>
              </a:solidFill>
              <a:latin typeface="HelveticaNeueLT Std Lt"/>
            </a:endParaRPr>
          </a:p>
        </p:txBody>
      </p:sp>
      <p:sp>
        <p:nvSpPr>
          <p:cNvPr id="6" name="Rectangle 5"/>
          <p:cNvSpPr/>
          <p:nvPr/>
        </p:nvSpPr>
        <p:spPr>
          <a:xfrm>
            <a:off x="1828800" y="4572000"/>
            <a:ext cx="5791200" cy="1446550"/>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Custom suits you.</a:t>
            </a:r>
          </a:p>
          <a:p>
            <a:pPr algn="ctr"/>
            <a:r>
              <a:rPr lang="en-US" sz="2200" dirty="0" smtClean="0">
                <a:solidFill>
                  <a:schemeClr val="tx1">
                    <a:lumMod val="75000"/>
                    <a:lumOff val="25000"/>
                  </a:schemeClr>
                </a:solidFill>
                <a:latin typeface="HelveticaNeueLT Std Lt"/>
              </a:rPr>
              <a:t>Don’t feel limited by the several profiles- create your own combinations for nearly unlimited capture possibilities! </a:t>
            </a:r>
            <a:endParaRPr lang="en-US" sz="22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Edit</a:t>
            </a:r>
            <a:endParaRPr lang="en-US" dirty="0"/>
          </a:p>
        </p:txBody>
      </p:sp>
      <p:sp>
        <p:nvSpPr>
          <p:cNvPr id="4" name="Rectangle 3"/>
          <p:cNvSpPr/>
          <p:nvPr/>
        </p:nvSpPr>
        <p:spPr>
          <a:xfrm>
            <a:off x="1676400" y="3352800"/>
            <a:ext cx="5791200" cy="1107996"/>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Say more with pictures and words.</a:t>
            </a:r>
          </a:p>
          <a:p>
            <a:pPr algn="ct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comes with many stamps that can be used to direct attention! </a:t>
            </a:r>
            <a:endParaRPr lang="en-US" sz="2200" dirty="0">
              <a:solidFill>
                <a:schemeClr val="tx1">
                  <a:lumMod val="75000"/>
                  <a:lumOff val="25000"/>
                </a:schemeClr>
              </a:solidFill>
              <a:latin typeface="HelveticaNeueLT Std Lt"/>
            </a:endParaRPr>
          </a:p>
        </p:txBody>
      </p:sp>
      <p:sp>
        <p:nvSpPr>
          <p:cNvPr id="5" name="Rectangle 4"/>
          <p:cNvSpPr/>
          <p:nvPr/>
        </p:nvSpPr>
        <p:spPr>
          <a:xfrm>
            <a:off x="1752600" y="4835604"/>
            <a:ext cx="5791200" cy="1107996"/>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Look like a pro and have fun.</a:t>
            </a:r>
          </a:p>
          <a:p>
            <a:pPr algn="ctr"/>
            <a:r>
              <a:rPr lang="en-US" sz="2200" dirty="0" smtClean="0">
                <a:solidFill>
                  <a:schemeClr val="tx1">
                    <a:lumMod val="75000"/>
                    <a:lumOff val="25000"/>
                  </a:schemeClr>
                </a:solidFill>
                <a:latin typeface="HelveticaNeueLT Std Lt"/>
              </a:rPr>
              <a:t>Add nifty effects to your creation like shadows!  You also have the option to resize.</a:t>
            </a:r>
            <a:endParaRPr lang="en-US" sz="2200" dirty="0">
              <a:solidFill>
                <a:schemeClr val="tx1">
                  <a:lumMod val="75000"/>
                  <a:lumOff val="25000"/>
                </a:schemeClr>
              </a:solidFill>
              <a:latin typeface="HelveticaNeueLT Std Lt"/>
            </a:endParaRPr>
          </a:p>
        </p:txBody>
      </p:sp>
      <p:sp>
        <p:nvSpPr>
          <p:cNvPr id="6" name="Rectangle 5"/>
          <p:cNvSpPr/>
          <p:nvPr/>
        </p:nvSpPr>
        <p:spPr>
          <a:xfrm>
            <a:off x="1676400" y="1524000"/>
            <a:ext cx="5791200" cy="1446550"/>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The right tools, right now.</a:t>
            </a:r>
          </a:p>
          <a:p>
            <a:pPr algn="ctr"/>
            <a:r>
              <a:rPr lang="en-US" sz="2200" dirty="0" smtClean="0">
                <a:solidFill>
                  <a:schemeClr val="tx1">
                    <a:lumMod val="75000"/>
                    <a:lumOff val="25000"/>
                  </a:schemeClr>
                </a:solidFill>
                <a:latin typeface="HelveticaNeueLT Std Lt"/>
              </a:rPr>
              <a:t>Unlike expensive, complex image editor software, </a:t>
            </a: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makes everyday screen capture annotations in one-click easy! </a:t>
            </a:r>
            <a:endParaRPr lang="en-US" sz="22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Share</a:t>
            </a:r>
            <a:endParaRPr lang="en-US" dirty="0"/>
          </a:p>
        </p:txBody>
      </p:sp>
      <p:sp>
        <p:nvSpPr>
          <p:cNvPr id="4" name="Rectangle 3"/>
          <p:cNvSpPr/>
          <p:nvPr/>
        </p:nvSpPr>
        <p:spPr>
          <a:xfrm>
            <a:off x="1600200" y="3387804"/>
            <a:ext cx="5791200" cy="1107996"/>
          </a:xfrm>
          <a:prstGeom prst="rect">
            <a:avLst/>
          </a:prstGeom>
          <a:noFill/>
        </p:spPr>
        <p:txBody>
          <a:bodyPr wrap="square">
            <a:spAutoFit/>
          </a:bodyPr>
          <a:lstStyle/>
          <a:p>
            <a:pPr algn="ctr"/>
            <a:r>
              <a:rPr lang="en-US" sz="2200" b="1" dirty="0" smtClean="0">
                <a:solidFill>
                  <a:schemeClr val="tx1">
                    <a:lumMod val="75000"/>
                    <a:lumOff val="25000"/>
                  </a:schemeClr>
                </a:solidFill>
                <a:latin typeface="HelveticaNeueLT Std Lt"/>
              </a:rPr>
              <a:t>Collaborate in a flash</a:t>
            </a:r>
          </a:p>
          <a:p>
            <a:pPr algn="ctr"/>
            <a:r>
              <a:rPr lang="en-US" sz="2200" dirty="0" smtClean="0">
                <a:solidFill>
                  <a:schemeClr val="tx1">
                    <a:lumMod val="75000"/>
                    <a:lumOff val="25000"/>
                  </a:schemeClr>
                </a:solidFill>
                <a:latin typeface="HelveticaNeueLT Std Lt"/>
              </a:rPr>
              <a:t>Click a button to send a screen capture by email, AIM or Skype.</a:t>
            </a:r>
            <a:endParaRPr lang="en-US" sz="2200" dirty="0">
              <a:solidFill>
                <a:schemeClr val="tx1">
                  <a:lumMod val="75000"/>
                  <a:lumOff val="25000"/>
                </a:schemeClr>
              </a:solidFill>
              <a:latin typeface="HelveticaNeueLT Std Lt"/>
            </a:endParaRPr>
          </a:p>
        </p:txBody>
      </p:sp>
      <p:sp>
        <p:nvSpPr>
          <p:cNvPr id="5" name="Rectangle 4"/>
          <p:cNvSpPr/>
          <p:nvPr/>
        </p:nvSpPr>
        <p:spPr>
          <a:xfrm>
            <a:off x="1600200" y="4800600"/>
            <a:ext cx="5791200" cy="1446550"/>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Get projects done quicker.</a:t>
            </a:r>
          </a:p>
          <a:p>
            <a:pPr algn="ctr"/>
            <a:r>
              <a:rPr lang="en-US" sz="2200" dirty="0" smtClean="0">
                <a:solidFill>
                  <a:schemeClr val="tx1">
                    <a:lumMod val="75000"/>
                    <a:lumOff val="25000"/>
                  </a:schemeClr>
                </a:solidFill>
                <a:latin typeface="HelveticaNeueLT Std Lt"/>
              </a:rPr>
              <a:t>Embed images directly into your Microsoft Office projects, </a:t>
            </a:r>
            <a:r>
              <a:rPr lang="en-US" sz="2200" dirty="0" err="1" smtClean="0">
                <a:solidFill>
                  <a:schemeClr val="tx1">
                    <a:lumMod val="75000"/>
                    <a:lumOff val="25000"/>
                  </a:schemeClr>
                </a:solidFill>
                <a:latin typeface="HelveticaNeueLT Std Lt"/>
              </a:rPr>
              <a:t>MindManager</a:t>
            </a:r>
            <a:r>
              <a:rPr lang="en-US" sz="2200" dirty="0" smtClean="0">
                <a:solidFill>
                  <a:schemeClr val="tx1">
                    <a:lumMod val="75000"/>
                    <a:lumOff val="25000"/>
                  </a:schemeClr>
                </a:solidFill>
                <a:latin typeface="HelveticaNeueLT Std Lt"/>
              </a:rPr>
              <a:t> map, or OneNote page.</a:t>
            </a:r>
            <a:endParaRPr lang="en-US" sz="2200" dirty="0">
              <a:solidFill>
                <a:schemeClr val="tx1">
                  <a:lumMod val="75000"/>
                  <a:lumOff val="25000"/>
                </a:schemeClr>
              </a:solidFill>
              <a:latin typeface="HelveticaNeueLT Std Lt"/>
            </a:endParaRPr>
          </a:p>
        </p:txBody>
      </p:sp>
      <p:sp>
        <p:nvSpPr>
          <p:cNvPr id="6" name="Rectangle 5"/>
          <p:cNvSpPr/>
          <p:nvPr/>
        </p:nvSpPr>
        <p:spPr>
          <a:xfrm>
            <a:off x="1600200" y="1600200"/>
            <a:ext cx="5791200" cy="1446550"/>
          </a:xfrm>
          <a:prstGeom prst="rect">
            <a:avLst/>
          </a:prstGeom>
          <a:solidFill>
            <a:schemeClr val="accent1">
              <a:lumMod val="40000"/>
              <a:lumOff val="60000"/>
              <a:alpha val="80000"/>
            </a:schemeClr>
          </a:solidFill>
        </p:spPr>
        <p:txBody>
          <a:bodyPr wrap="square">
            <a:spAutoFit/>
          </a:bodyPr>
          <a:lstStyle/>
          <a:p>
            <a:pPr algn="ctr"/>
            <a:r>
              <a:rPr lang="en-US" sz="2200" b="1" dirty="0" smtClean="0">
                <a:solidFill>
                  <a:schemeClr val="tx1">
                    <a:lumMod val="75000"/>
                    <a:lumOff val="25000"/>
                  </a:schemeClr>
                </a:solidFill>
                <a:latin typeface="HelveticaNeueLT Std Lt"/>
              </a:rPr>
              <a:t>Send captures where they need to go.</a:t>
            </a:r>
          </a:p>
          <a:p>
            <a:pPr algn="ctr"/>
            <a:r>
              <a:rPr lang="en-US" sz="2200" dirty="0" err="1" smtClean="0">
                <a:solidFill>
                  <a:schemeClr val="tx1">
                    <a:lumMod val="75000"/>
                    <a:lumOff val="25000"/>
                  </a:schemeClr>
                </a:solidFill>
                <a:latin typeface="HelveticaNeueLT Std Lt"/>
              </a:rPr>
              <a:t>Snagit</a:t>
            </a:r>
            <a:r>
              <a:rPr lang="en-US" sz="2200" dirty="0" smtClean="0">
                <a:solidFill>
                  <a:schemeClr val="tx1">
                    <a:lumMod val="75000"/>
                    <a:lumOff val="25000"/>
                  </a:schemeClr>
                </a:solidFill>
                <a:latin typeface="HelveticaNeueLT Std Lt"/>
              </a:rPr>
              <a:t> allows you to instantly save your captures in all the common and uncommon image formats.</a:t>
            </a:r>
            <a:endParaRPr lang="en-US" sz="2200" dirty="0">
              <a:solidFill>
                <a:schemeClr val="tx1">
                  <a:lumMod val="75000"/>
                  <a:lumOff val="25000"/>
                </a:schemeClr>
              </a:solidFill>
              <a:latin typeface="HelveticaNeueLT Std Lt"/>
            </a:endParaRPr>
          </a:p>
        </p:txBody>
      </p:sp>
      <p:pic>
        <p:nvPicPr>
          <p:cNvPr id="7" name="Picture 6"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Accessories</a:t>
            </a:r>
            <a:endParaRPr lang="en-US" dirty="0"/>
          </a:p>
        </p:txBody>
      </p:sp>
      <p:sp>
        <p:nvSpPr>
          <p:cNvPr id="3" name="Content Placeholder 2"/>
          <p:cNvSpPr>
            <a:spLocks noGrp="1"/>
          </p:cNvSpPr>
          <p:nvPr>
            <p:ph idx="1"/>
          </p:nvPr>
        </p:nvSpPr>
        <p:spPr>
          <a:xfrm>
            <a:off x="990600" y="1371600"/>
            <a:ext cx="7696200" cy="4800600"/>
          </a:xfrm>
        </p:spPr>
        <p:txBody>
          <a:bodyPr>
            <a:normAutofit fontScale="85000" lnSpcReduction="10000"/>
          </a:bodyPr>
          <a:lstStyle/>
          <a:p>
            <a:r>
              <a:rPr lang="en-US" dirty="0" smtClean="0"/>
              <a:t>Outputs	</a:t>
            </a:r>
          </a:p>
          <a:p>
            <a:pPr lvl="1"/>
            <a:r>
              <a:rPr lang="en-US" sz="2400" dirty="0" smtClean="0"/>
              <a:t>Send your captures to the program or technology of choice.</a:t>
            </a:r>
          </a:p>
          <a:p>
            <a:pPr lvl="1"/>
            <a:r>
              <a:rPr lang="en-US" sz="2400" dirty="0" smtClean="0"/>
              <a:t>Screencast.com output makes sharing your snags easy!</a:t>
            </a:r>
          </a:p>
          <a:p>
            <a:r>
              <a:rPr lang="en-US" dirty="0" smtClean="0"/>
              <a:t>Capture Profiles</a:t>
            </a:r>
          </a:p>
          <a:p>
            <a:pPr lvl="1"/>
            <a:r>
              <a:rPr lang="en-US" sz="2400" dirty="0" smtClean="0"/>
              <a:t>Download frequently used profiles or specialized profiles.</a:t>
            </a:r>
          </a:p>
          <a:p>
            <a:r>
              <a:rPr lang="en-US" dirty="0" smtClean="0"/>
              <a:t>Stamps</a:t>
            </a:r>
          </a:p>
          <a:p>
            <a:pPr lvl="1"/>
            <a:r>
              <a:rPr lang="en-US" sz="2400" dirty="0" smtClean="0"/>
              <a:t>Download accents, clip art and numbers to stamp directly onto your captures.</a:t>
            </a:r>
          </a:p>
          <a:p>
            <a:r>
              <a:rPr lang="en-US" dirty="0" smtClean="0"/>
              <a:t>Firefox extension</a:t>
            </a:r>
          </a:p>
          <a:p>
            <a:pPr lvl="1"/>
            <a:r>
              <a:rPr lang="en-US" sz="2400" dirty="0" smtClean="0"/>
              <a:t>Access capture power of </a:t>
            </a:r>
            <a:r>
              <a:rPr lang="en-US" sz="2400" dirty="0" err="1" smtClean="0"/>
              <a:t>Snagit</a:t>
            </a:r>
            <a:r>
              <a:rPr lang="en-US" sz="2400" dirty="0" smtClean="0"/>
              <a:t> from within the Firefox Browser.</a:t>
            </a:r>
          </a:p>
          <a:p>
            <a:r>
              <a:rPr lang="en-US" sz="2900" dirty="0" smtClean="0"/>
              <a:t>http://www.techsmith.com/snagit/accessories.asp</a:t>
            </a:r>
          </a:p>
        </p:txBody>
      </p:sp>
      <p:pic>
        <p:nvPicPr>
          <p:cNvPr id="1027" name="Picture 3"/>
          <p:cNvPicPr>
            <a:picLocks noChangeAspect="1" noChangeArrowheads="1"/>
          </p:cNvPicPr>
          <p:nvPr/>
        </p:nvPicPr>
        <p:blipFill>
          <a:blip r:embed="rId2"/>
          <a:srcRect/>
          <a:stretch>
            <a:fillRect/>
          </a:stretch>
        </p:blipFill>
        <p:spPr bwMode="auto">
          <a:xfrm>
            <a:off x="276225" y="1371600"/>
            <a:ext cx="714375" cy="5619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304800" y="2133600"/>
            <a:ext cx="676275" cy="542925"/>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304800" y="2971800"/>
            <a:ext cx="657225" cy="5905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304800" y="3962400"/>
            <a:ext cx="619125" cy="619125"/>
          </a:xfrm>
          <a:prstGeom prst="rect">
            <a:avLst/>
          </a:prstGeom>
          <a:noFill/>
          <a:ln w="9525">
            <a:noFill/>
            <a:miter lim="800000"/>
            <a:headEnd/>
            <a:tailEnd/>
          </a:ln>
          <a:effectLst/>
        </p:spPr>
      </p:pic>
      <p:pic>
        <p:nvPicPr>
          <p:cNvPr id="8" name="Picture 7" descr="platform-windows.png"/>
          <p:cNvPicPr>
            <a:picLocks noChangeAspect="1"/>
          </p:cNvPicPr>
          <p:nvPr/>
        </p:nvPicPr>
        <p:blipFill>
          <a:blip r:embed="rId6"/>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Pricing</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Individual copy: </a:t>
            </a:r>
            <a:r>
              <a:rPr lang="en-US" i="1" dirty="0" smtClean="0"/>
              <a:t>(single-user license)</a:t>
            </a:r>
          </a:p>
          <a:p>
            <a:pPr lvl="1"/>
            <a:r>
              <a:rPr lang="en-US" dirty="0" smtClean="0"/>
              <a:t>$49.95 per  copy</a:t>
            </a:r>
          </a:p>
          <a:p>
            <a:r>
              <a:rPr lang="en-US" dirty="0" smtClean="0"/>
              <a:t>5-user copy: </a:t>
            </a:r>
            <a:r>
              <a:rPr lang="en-US" i="1" dirty="0" smtClean="0"/>
              <a:t>(multi-user license)</a:t>
            </a:r>
          </a:p>
          <a:p>
            <a:pPr lvl="1"/>
            <a:r>
              <a:rPr lang="en-US" dirty="0" smtClean="0"/>
              <a:t>$189.75</a:t>
            </a:r>
          </a:p>
          <a:p>
            <a:r>
              <a:rPr lang="en-US" dirty="0" smtClean="0"/>
              <a:t>10-user copy: </a:t>
            </a:r>
            <a:r>
              <a:rPr lang="en-US" i="1" dirty="0" smtClean="0"/>
              <a:t>(multi-user license)</a:t>
            </a:r>
          </a:p>
          <a:p>
            <a:pPr lvl="1"/>
            <a:r>
              <a:rPr lang="en-US" dirty="0" smtClean="0"/>
              <a:t>$299.50</a:t>
            </a:r>
          </a:p>
          <a:p>
            <a:r>
              <a:rPr lang="en-US" dirty="0" smtClean="0"/>
              <a:t>25-user copy: </a:t>
            </a:r>
            <a:r>
              <a:rPr lang="en-US" i="1" dirty="0" smtClean="0"/>
              <a:t>(multi-user license)</a:t>
            </a:r>
          </a:p>
          <a:p>
            <a:pPr lvl="1"/>
            <a:r>
              <a:rPr lang="en-US" dirty="0" smtClean="0"/>
              <a:t>$598.75</a:t>
            </a:r>
          </a:p>
          <a:p>
            <a:r>
              <a:rPr lang="en-US" dirty="0" smtClean="0"/>
              <a:t>Can purchase a </a:t>
            </a:r>
            <a:r>
              <a:rPr lang="en-US" dirty="0" err="1" smtClean="0"/>
              <a:t>Snagit</a:t>
            </a:r>
            <a:r>
              <a:rPr lang="en-US" dirty="0" smtClean="0"/>
              <a:t> &amp; </a:t>
            </a:r>
            <a:r>
              <a:rPr lang="en-US" dirty="0" err="1" smtClean="0"/>
              <a:t>Camtasia</a:t>
            </a:r>
            <a:r>
              <a:rPr lang="en-US" dirty="0" smtClean="0"/>
              <a:t> Studio bundle.</a:t>
            </a:r>
          </a:p>
          <a:p>
            <a:r>
              <a:rPr lang="en-US" dirty="0" smtClean="0"/>
              <a:t>Education, non-profit and government pricing.</a:t>
            </a:r>
          </a:p>
          <a:p>
            <a:r>
              <a:rPr lang="en-US" dirty="0" smtClean="0"/>
              <a:t>Volume discounts begin at 5 copies.</a:t>
            </a:r>
          </a:p>
          <a:p>
            <a:r>
              <a:rPr lang="en-US" dirty="0" smtClean="0"/>
              <a:t>www.techsmith.com/sales</a:t>
            </a:r>
          </a:p>
          <a:p>
            <a:endParaRPr lang="en-US" dirty="0" smtClean="0"/>
          </a:p>
          <a:p>
            <a:pPr lvl="1"/>
            <a:endParaRPr lang="en-US" dirty="0"/>
          </a:p>
        </p:txBody>
      </p:sp>
      <p:pic>
        <p:nvPicPr>
          <p:cNvPr id="4" name="Picture 3" descr="platform-windows.png"/>
          <p:cNvPicPr>
            <a:picLocks noChangeAspect="1"/>
          </p:cNvPicPr>
          <p:nvPr/>
        </p:nvPicPr>
        <p:blipFill>
          <a:blip r:embed="rId2"/>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Snagit</a:t>
            </a:r>
            <a:r>
              <a:rPr lang="en-US" dirty="0" smtClean="0"/>
              <a:t> Upgrades</a:t>
            </a:r>
            <a:endParaRPr lang="en-US" dirty="0"/>
          </a:p>
        </p:txBody>
      </p:sp>
      <p:sp>
        <p:nvSpPr>
          <p:cNvPr id="6" name="TextBox 5"/>
          <p:cNvSpPr txBox="1"/>
          <p:nvPr/>
        </p:nvSpPr>
        <p:spPr>
          <a:xfrm>
            <a:off x="533400" y="3143071"/>
            <a:ext cx="2743200" cy="1200329"/>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This agreement will entitle the customer to free upgrades of the product.</a:t>
            </a:r>
            <a:endParaRPr lang="en-US" dirty="0">
              <a:latin typeface="Helvetica LT Std Light"/>
            </a:endParaRPr>
          </a:p>
        </p:txBody>
      </p:sp>
      <p:sp>
        <p:nvSpPr>
          <p:cNvPr id="7" name="TextBox 6"/>
          <p:cNvSpPr txBox="1"/>
          <p:nvPr/>
        </p:nvSpPr>
        <p:spPr>
          <a:xfrm>
            <a:off x="533400" y="1447800"/>
            <a:ext cx="2743200" cy="1200329"/>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On purchase of a product, a customer can purchase the maintenance agreement.</a:t>
            </a:r>
            <a:endParaRPr lang="en-US" dirty="0">
              <a:latin typeface="Helvetica LT Std Light"/>
            </a:endParaRPr>
          </a:p>
        </p:txBody>
      </p:sp>
      <p:sp>
        <p:nvSpPr>
          <p:cNvPr id="8" name="TextBox 7"/>
          <p:cNvSpPr txBox="1"/>
          <p:nvPr/>
        </p:nvSpPr>
        <p:spPr>
          <a:xfrm>
            <a:off x="533400" y="4791670"/>
            <a:ext cx="2743200" cy="923330"/>
          </a:xfrm>
          <a:prstGeom prst="rect">
            <a:avLst/>
          </a:prstGeom>
          <a:solidFill>
            <a:schemeClr val="tx2">
              <a:lumMod val="20000"/>
              <a:lumOff val="80000"/>
            </a:schemeClr>
          </a:solidFill>
        </p:spPr>
        <p:txBody>
          <a:bodyPr wrap="square" rtlCol="0">
            <a:spAutoFit/>
          </a:bodyPr>
          <a:lstStyle/>
          <a:p>
            <a:pPr lvl="0" algn="ctr"/>
            <a:r>
              <a:rPr lang="en-US" dirty="0" smtClean="0">
                <a:latin typeface="Helvetica LT Std Light"/>
              </a:rPr>
              <a:t>Upgrades are available on </a:t>
            </a:r>
            <a:r>
              <a:rPr lang="en-US" dirty="0" err="1" smtClean="0">
                <a:latin typeface="Helvetica LT Std Light"/>
              </a:rPr>
              <a:t>TechSmith’s</a:t>
            </a:r>
            <a:r>
              <a:rPr lang="en-US" dirty="0" smtClean="0">
                <a:latin typeface="Helvetica LT Std Light"/>
              </a:rPr>
              <a:t> Web site through a posted form. </a:t>
            </a:r>
            <a:endParaRPr lang="en-US" dirty="0">
              <a:latin typeface="Helvetica LT Std Light"/>
            </a:endParaRPr>
          </a:p>
        </p:txBody>
      </p:sp>
      <p:pic>
        <p:nvPicPr>
          <p:cNvPr id="9" name="Picture 8" descr="dave pic.png"/>
          <p:cNvPicPr>
            <a:picLocks noChangeAspect="1"/>
          </p:cNvPicPr>
          <p:nvPr/>
        </p:nvPicPr>
        <p:blipFill>
          <a:blip r:embed="rId2"/>
          <a:stretch>
            <a:fillRect/>
          </a:stretch>
        </p:blipFill>
        <p:spPr>
          <a:xfrm>
            <a:off x="4114800" y="1695857"/>
            <a:ext cx="4462576" cy="3638143"/>
          </a:xfrm>
          <a:prstGeom prst="rect">
            <a:avLst/>
          </a:prstGeom>
        </p:spPr>
      </p:pic>
      <p:pic>
        <p:nvPicPr>
          <p:cNvPr id="10" name="Picture 9" descr="platform-windows.png"/>
          <p:cNvPicPr>
            <a:picLocks noChangeAspect="1"/>
          </p:cNvPicPr>
          <p:nvPr/>
        </p:nvPicPr>
        <p:blipFill>
          <a:blip r:embed="rId3"/>
          <a:stretch>
            <a:fillRect/>
          </a:stretch>
        </p:blipFill>
        <p:spPr>
          <a:xfrm>
            <a:off x="7924800" y="0"/>
            <a:ext cx="1219200" cy="9144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Regular PowerPoint for TS Web si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Regular PowerPoint for TS Web site</Template>
  <TotalTime>460</TotalTime>
  <Words>3660</Words>
  <Application>Microsoft Macintosh PowerPoint</Application>
  <PresentationFormat>On-screen Show (4:3)</PresentationFormat>
  <Paragraphs>326</Paragraphs>
  <Slides>38</Slides>
  <Notes>10</Notes>
  <HiddenSlides>0</HiddenSlides>
  <MMClips>0</MMClips>
  <ScaleCrop>false</ScaleCrop>
  <HeadingPairs>
    <vt:vector size="4" baseType="variant">
      <vt:variant>
        <vt:lpstr>Design Template</vt:lpstr>
      </vt:variant>
      <vt:variant>
        <vt:i4>1</vt:i4>
      </vt:variant>
      <vt:variant>
        <vt:lpstr>Slide Titles</vt:lpstr>
      </vt:variant>
      <vt:variant>
        <vt:i4>38</vt:i4>
      </vt:variant>
    </vt:vector>
  </HeadingPairs>
  <TitlesOfParts>
    <vt:vector size="39" baseType="lpstr">
      <vt:lpstr>Regular PowerPoint for TS Web site</vt:lpstr>
      <vt:lpstr>TechSmith </vt:lpstr>
      <vt:lpstr>Product Line</vt:lpstr>
      <vt:lpstr>Snagit</vt:lpstr>
      <vt:lpstr>Snagit Capture</vt:lpstr>
      <vt:lpstr>Snagit Edit</vt:lpstr>
      <vt:lpstr>Snagit Share</vt:lpstr>
      <vt:lpstr>Snagit Accessories</vt:lpstr>
      <vt:lpstr>Snagit Pricing</vt:lpstr>
      <vt:lpstr>Snagit Upgrades</vt:lpstr>
      <vt:lpstr>Jing</vt:lpstr>
      <vt:lpstr>Jing Pricing</vt:lpstr>
      <vt:lpstr>What is Jing Pro?</vt:lpstr>
      <vt:lpstr>Camtasia Studio</vt:lpstr>
      <vt:lpstr>Camtasia Studio Recorder</vt:lpstr>
      <vt:lpstr>Camtasia Studio Editor</vt:lpstr>
      <vt:lpstr>Camtasia Studio Production</vt:lpstr>
      <vt:lpstr>Camtasia Studio Accessories</vt:lpstr>
      <vt:lpstr>Camtasia Studio Pricing</vt:lpstr>
      <vt:lpstr>Camtasia Studio Upgrades</vt:lpstr>
      <vt:lpstr>Camtasia Studio Case Study</vt:lpstr>
      <vt:lpstr>Camtasia Studio Case Study</vt:lpstr>
      <vt:lpstr>Camtasia Relay</vt:lpstr>
      <vt:lpstr>Camtasia Relay</vt:lpstr>
      <vt:lpstr>Camtasia Relay Recorder</vt:lpstr>
      <vt:lpstr>Camtasia Relay Production</vt:lpstr>
      <vt:lpstr>Camtasia Relay Output Options</vt:lpstr>
      <vt:lpstr>Camtasia Relay Pricing</vt:lpstr>
      <vt:lpstr>Screencast.com</vt:lpstr>
      <vt:lpstr>Screencast.com Pricing</vt:lpstr>
      <vt:lpstr>Morae</vt:lpstr>
      <vt:lpstr>Morae</vt:lpstr>
      <vt:lpstr>Morae Pricing</vt:lpstr>
      <vt:lpstr>Morae Pricing</vt:lpstr>
      <vt:lpstr>Morae Pricing</vt:lpstr>
      <vt:lpstr>Morae Pricing</vt:lpstr>
      <vt:lpstr>Morae Upgrades</vt:lpstr>
      <vt:lpstr>Morae Customer Case Study</vt:lpstr>
      <vt:lpstr>Thank you!</vt:lpstr>
    </vt:vector>
  </TitlesOfParts>
  <Company>TechSmith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TechSmith </dc:title>
  <dc:creator>C.jedrzejas</dc:creator>
  <cp:lastModifiedBy>Nick</cp:lastModifiedBy>
  <cp:revision>26</cp:revision>
  <dcterms:created xsi:type="dcterms:W3CDTF">2009-08-21T18:10:34Z</dcterms:created>
  <dcterms:modified xsi:type="dcterms:W3CDTF">2009-08-21T18:18:31Z</dcterms:modified>
</cp:coreProperties>
</file>